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93" r:id="rId29"/>
    <p:sldId id="283" r:id="rId30"/>
    <p:sldId id="284" r:id="rId31"/>
    <p:sldId id="285" r:id="rId32"/>
    <p:sldId id="286" r:id="rId33"/>
    <p:sldId id="287" r:id="rId34"/>
    <p:sldId id="288" r:id="rId35"/>
    <p:sldId id="289" r:id="rId36"/>
    <p:sldId id="290" r:id="rId37"/>
    <p:sldId id="291" r:id="rId38"/>
    <p:sldId id="292" r:id="rId3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59"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66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73AE46-9E0E-48D7-B686-CA063711242F}" type="datetimeFigureOut">
              <a:rPr lang="pl-PL" smtClean="0"/>
              <a:pPr/>
              <a:t>2014-06-02</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38AB7F-524B-43E7-8133-D681016C0438}"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74D3D95-1981-4342-9D60-CF4D3D1AF432}" type="datetimeFigureOut">
              <a:rPr lang="pl-PL" smtClean="0"/>
              <a:pPr/>
              <a:t>2014-06-02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14DF108-91AB-435B-84C6-DDC471BBA9F4}" type="slidenum">
              <a:rPr lang="pl-PL" smtClean="0"/>
              <a:pPr/>
              <a:t>‹#›</a:t>
            </a:fld>
            <a:endParaRPr lang="pl-PL"/>
          </a:p>
        </p:txBody>
      </p:sp>
    </p:spTree>
  </p:cSld>
  <p:clrMapOvr>
    <a:masterClrMapping/>
  </p:clrMapOvr>
  <p:transition spd="med">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6200000" scaled="0"/>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4D3D95-1981-4342-9D60-CF4D3D1AF432}" type="datetimeFigureOut">
              <a:rPr lang="pl-PL" smtClean="0"/>
              <a:pPr/>
              <a:t>2014-06-02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DF108-91AB-435B-84C6-DDC471BBA9F4}"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ytuł 1"/>
          <p:cNvSpPr>
            <a:spLocks noGrp="1"/>
          </p:cNvSpPr>
          <p:nvPr>
            <p:ph type="ctrTitle"/>
          </p:nvPr>
        </p:nvSpPr>
        <p:spPr/>
        <p:txBody>
          <a:bodyPr>
            <a:normAutofit fontScale="90000"/>
          </a:bodyPr>
          <a:lstStyle/>
          <a:p>
            <a:r>
              <a:rPr lang="pl-PL" dirty="0">
                <a:solidFill>
                  <a:srgbClr val="FFCC66"/>
                </a:solidFill>
                <a:effectLst>
                  <a:outerShdw blurRad="38100" dist="38100" dir="2700000" algn="tl">
                    <a:srgbClr val="000000">
                      <a:alpha val="43137"/>
                    </a:srgbClr>
                  </a:outerShdw>
                </a:effectLst>
              </a:rPr>
              <a:t>JAKIMI MAGICZNYMI WŁAŚCIWOŚCIAMI CHARAKTERYZUJE SIĘ WODA?</a:t>
            </a:r>
          </a:p>
        </p:txBody>
      </p:sp>
      <p:sp>
        <p:nvSpPr>
          <p:cNvPr id="3" name="Podtytuł 2"/>
          <p:cNvSpPr>
            <a:spLocks noGrp="1"/>
          </p:cNvSpPr>
          <p:nvPr>
            <p:ph type="subTitle" idx="1"/>
          </p:nvPr>
        </p:nvSpPr>
        <p:spPr>
          <a:xfrm>
            <a:off x="1331640" y="4437112"/>
            <a:ext cx="6400800" cy="838944"/>
          </a:xfrm>
        </p:spPr>
        <p:txBody>
          <a:bodyPr/>
          <a:lstStyle/>
          <a:p>
            <a:r>
              <a:rPr lang="pl-PL" i="1" dirty="0">
                <a:solidFill>
                  <a:srgbClr val="FFCC66"/>
                </a:solidFill>
                <a:effectLst>
                  <a:outerShdw blurRad="38100" dist="38100" dir="2700000" algn="tl">
                    <a:srgbClr val="000000">
                      <a:alpha val="43137"/>
                    </a:srgbClr>
                  </a:outerShdw>
                </a:effectLst>
              </a:rPr>
              <a:t>Nie ma nic lepszego nad wodę</a:t>
            </a:r>
          </a:p>
        </p:txBody>
      </p:sp>
    </p:spTree>
  </p:cSld>
  <p:clrMapOvr>
    <a:masterClrMapping/>
  </p:clrMapOvr>
  <p:transition spd="med">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404664"/>
            <a:ext cx="8229600" cy="1143000"/>
          </a:xfrm>
        </p:spPr>
        <p:txBody>
          <a:bodyPr>
            <a:normAutofit fontScale="90000"/>
          </a:bodyPr>
          <a:lstStyle/>
          <a:p>
            <a:r>
              <a:rPr lang="pl-PL" b="1" dirty="0">
                <a:solidFill>
                  <a:srgbClr val="FF9900"/>
                </a:solidFill>
                <a:effectLst>
                  <a:outerShdw blurRad="38100" dist="38100" dir="2700000" algn="tl">
                    <a:srgbClr val="000000">
                      <a:alpha val="43137"/>
                    </a:srgbClr>
                  </a:outerShdw>
                </a:effectLst>
              </a:rPr>
              <a:t>ZASADY DOKUMENTOWANIA DOŚWIADCZEŃ </a:t>
            </a:r>
            <a:r>
              <a:rPr lang="pl-PL" b="1" dirty="0" smtClean="0">
                <a:solidFill>
                  <a:srgbClr val="FF9900"/>
                </a:solidFill>
                <a:effectLst>
                  <a:outerShdw blurRad="38100" dist="38100" dir="2700000" algn="tl">
                    <a:srgbClr val="000000">
                      <a:alpha val="43137"/>
                    </a:srgbClr>
                  </a:outerShdw>
                </a:effectLst>
              </a:rPr>
              <a:t>PRZYRODNICZYCH</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744216"/>
            <a:ext cx="8229600" cy="4709120"/>
          </a:xfrm>
        </p:spPr>
        <p:txBody>
          <a:bodyPr>
            <a:normAutofit fontScale="92500" lnSpcReduction="20000"/>
          </a:bodyPr>
          <a:lstStyle/>
          <a:p>
            <a:pPr>
              <a:buNone/>
            </a:pPr>
            <a:r>
              <a:rPr lang="pl-PL" dirty="0">
                <a:solidFill>
                  <a:srgbClr val="FF9900"/>
                </a:solidFill>
                <a:effectLst>
                  <a:outerShdw blurRad="38100" dist="38100" dir="2700000" algn="tl">
                    <a:srgbClr val="000000">
                      <a:alpha val="43137"/>
                    </a:srgbClr>
                  </a:outerShdw>
                </a:effectLst>
              </a:rPr>
              <a:t>Dokumentacja doświadczenia powinna zawierać:</a:t>
            </a:r>
          </a:p>
          <a:p>
            <a:pPr lvl="0"/>
            <a:r>
              <a:rPr lang="pl-PL" dirty="0">
                <a:solidFill>
                  <a:srgbClr val="FF9900"/>
                </a:solidFill>
                <a:effectLst>
                  <a:outerShdw blurRad="38100" dist="38100" dir="2700000" algn="tl">
                    <a:srgbClr val="000000">
                      <a:alpha val="43137"/>
                    </a:srgbClr>
                  </a:outerShdw>
                </a:effectLst>
              </a:rPr>
              <a:t>temat doświadczenia,</a:t>
            </a:r>
          </a:p>
          <a:p>
            <a:pPr lvl="0"/>
            <a:r>
              <a:rPr lang="pl-PL" dirty="0">
                <a:solidFill>
                  <a:srgbClr val="FF9900"/>
                </a:solidFill>
                <a:effectLst>
                  <a:outerShdw blurRad="38100" dist="38100" dir="2700000" algn="tl">
                    <a:srgbClr val="000000">
                      <a:alpha val="43137"/>
                    </a:srgbClr>
                  </a:outerShdw>
                </a:effectLst>
              </a:rPr>
              <a:t>problem badawczy</a:t>
            </a:r>
            <a:r>
              <a:rPr lang="pl-PL" dirty="0" smtClean="0">
                <a:solidFill>
                  <a:srgbClr val="FF9900"/>
                </a:solidFill>
                <a:effectLst>
                  <a:outerShdw blurRad="38100" dist="38100" dir="2700000" algn="tl">
                    <a:srgbClr val="000000">
                      <a:alpha val="43137"/>
                    </a:srgbClr>
                  </a:outerShdw>
                </a:effectLst>
              </a:rPr>
              <a:t>,</a:t>
            </a:r>
          </a:p>
          <a:p>
            <a:pPr lvl="0"/>
            <a:r>
              <a:rPr lang="pl-PL" dirty="0" smtClean="0">
                <a:solidFill>
                  <a:srgbClr val="FF9900"/>
                </a:solidFill>
                <a:effectLst>
                  <a:outerShdw blurRad="38100" dist="38100" dir="2700000" algn="tl">
                    <a:srgbClr val="000000">
                      <a:alpha val="43137"/>
                    </a:srgbClr>
                  </a:outerShdw>
                </a:effectLst>
              </a:rPr>
              <a:t>hipotezę,</a:t>
            </a:r>
            <a:endParaRPr lang="pl-PL" dirty="0">
              <a:solidFill>
                <a:srgbClr val="FF9900"/>
              </a:solidFill>
              <a:effectLst>
                <a:outerShdw blurRad="38100" dist="38100" dir="2700000" algn="tl">
                  <a:srgbClr val="000000">
                    <a:alpha val="43137"/>
                  </a:srgbClr>
                </a:outerShdw>
              </a:effectLst>
            </a:endParaRPr>
          </a:p>
          <a:p>
            <a:pPr lvl="0"/>
            <a:r>
              <a:rPr lang="pl-PL" dirty="0">
                <a:solidFill>
                  <a:srgbClr val="FF9900"/>
                </a:solidFill>
                <a:effectLst>
                  <a:outerShdw blurRad="38100" dist="38100" dir="2700000" algn="tl">
                    <a:srgbClr val="000000">
                      <a:alpha val="43137"/>
                    </a:srgbClr>
                  </a:outerShdw>
                </a:effectLst>
              </a:rPr>
              <a:t>opis przygotowania i przebiegu doświadczenia (w którym uwzględniamy m.in. potrzebne materiały i etapy doświadczenia),</a:t>
            </a:r>
          </a:p>
          <a:p>
            <a:pPr lvl="0"/>
            <a:r>
              <a:rPr lang="pl-PL" dirty="0">
                <a:solidFill>
                  <a:srgbClr val="FF9900"/>
                </a:solidFill>
                <a:effectLst>
                  <a:outerShdw blurRad="38100" dist="38100" dir="2700000" algn="tl">
                    <a:srgbClr val="000000">
                      <a:alpha val="43137"/>
                    </a:srgbClr>
                  </a:outerShdw>
                </a:effectLst>
              </a:rPr>
              <a:t>obserwacje i wyniki,</a:t>
            </a:r>
          </a:p>
          <a:p>
            <a:pPr lvl="0"/>
            <a:r>
              <a:rPr lang="pl-PL" dirty="0">
                <a:solidFill>
                  <a:srgbClr val="FF9900"/>
                </a:solidFill>
                <a:effectLst>
                  <a:outerShdw blurRad="38100" dist="38100" dir="2700000" algn="tl">
                    <a:srgbClr val="000000">
                      <a:alpha val="43137"/>
                    </a:srgbClr>
                  </a:outerShdw>
                </a:effectLst>
              </a:rPr>
              <a:t>wnioski,</a:t>
            </a:r>
          </a:p>
          <a:p>
            <a:r>
              <a:rPr lang="pl-PL" dirty="0">
                <a:solidFill>
                  <a:srgbClr val="FF9900"/>
                </a:solidFill>
                <a:effectLst>
                  <a:outerShdw blurRad="38100" dist="38100" dir="2700000" algn="tl">
                    <a:srgbClr val="000000">
                      <a:alpha val="43137"/>
                    </a:srgbClr>
                  </a:outerShdw>
                </a:effectLst>
              </a:rPr>
              <a:t>odniesienie do </a:t>
            </a:r>
            <a:r>
              <a:rPr lang="pl-PL" dirty="0" smtClean="0">
                <a:solidFill>
                  <a:srgbClr val="FF9900"/>
                </a:solidFill>
                <a:effectLst>
                  <a:outerShdw blurRad="38100" dist="38100" dir="2700000" algn="tl">
                    <a:srgbClr val="000000">
                      <a:alpha val="43137"/>
                    </a:srgbClr>
                  </a:outerShdw>
                </a:effectLst>
              </a:rPr>
              <a:t>literatury.</a:t>
            </a:r>
            <a:endParaRPr lang="pl-PL" dirty="0">
              <a:solidFill>
                <a:srgbClr val="FF9900"/>
              </a:solidFill>
              <a:effectLst>
                <a:outerShdw blurRad="38100" dist="38100" dir="2700000" algn="tl">
                  <a:srgbClr val="000000">
                    <a:alpha val="43137"/>
                  </a:srgbClr>
                </a:outerShdw>
              </a:effectLst>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solidFill>
                  <a:srgbClr val="FF9900"/>
                </a:solidFill>
                <a:effectLst>
                  <a:outerShdw blurRad="38100" dist="38100" dir="2700000" algn="tl">
                    <a:srgbClr val="000000">
                      <a:alpha val="43137"/>
                    </a:srgbClr>
                  </a:outerShdw>
                </a:effectLst>
              </a:rPr>
              <a:t>CO PŁYWA, A CO TONIE</a:t>
            </a:r>
            <a:r>
              <a:rPr lang="pl-PL" b="1" dirty="0" smtClean="0">
                <a:solidFill>
                  <a:srgbClr val="FF9900"/>
                </a:solidFill>
                <a:effectLst>
                  <a:outerShdw blurRad="38100" dist="38100" dir="2700000" algn="tl">
                    <a:srgbClr val="000000">
                      <a:alpha val="43137"/>
                    </a:srgbClr>
                  </a:outerShdw>
                </a:effectLst>
              </a:rPr>
              <a:t>?</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196752"/>
            <a:ext cx="8229600" cy="4525963"/>
          </a:xfrm>
        </p:spPr>
        <p:txBody>
          <a:bodyPr>
            <a:normAutofit/>
          </a:bodyPr>
          <a:lstStyle/>
          <a:p>
            <a:pPr marL="0" indent="0" algn="just">
              <a:buNone/>
            </a:pPr>
            <a:r>
              <a:rPr lang="pl-PL" dirty="0">
                <a:solidFill>
                  <a:srgbClr val="FF9900"/>
                </a:solidFill>
                <a:effectLst>
                  <a:outerShdw blurRad="38100" dist="38100" dir="2700000" algn="tl">
                    <a:srgbClr val="000000">
                      <a:alpha val="43137"/>
                    </a:srgbClr>
                  </a:outerShdw>
                </a:effectLst>
              </a:rPr>
              <a:t>Napięcie powierzchniowe  – zjawisko fizyczne występujące na styku powierzchni cieczy </a:t>
            </a:r>
            <a:r>
              <a:rPr lang="pl-PL" dirty="0" smtClean="0">
                <a:solidFill>
                  <a:srgbClr val="FF9900"/>
                </a:solidFill>
                <a:effectLst>
                  <a:outerShdw blurRad="38100" dist="38100" dir="2700000" algn="tl">
                    <a:srgbClr val="000000">
                      <a:alpha val="43137"/>
                    </a:srgbClr>
                  </a:outerShdw>
                </a:effectLst>
              </a:rPr>
              <a:t>z</a:t>
            </a:r>
            <a:r>
              <a:rPr lang="pl-PL" dirty="0" smtClean="0"/>
              <a:t> </a:t>
            </a:r>
            <a:r>
              <a:rPr lang="pl-PL" dirty="0" smtClean="0">
                <a:solidFill>
                  <a:srgbClr val="FF9900"/>
                </a:solidFill>
                <a:effectLst>
                  <a:outerShdw blurRad="38100" dist="38100" dir="2700000" algn="tl">
                    <a:srgbClr val="000000">
                      <a:alpha val="43137"/>
                    </a:srgbClr>
                  </a:outerShdw>
                </a:effectLst>
              </a:rPr>
              <a:t>ciałem </a:t>
            </a:r>
            <a:r>
              <a:rPr lang="pl-PL" dirty="0">
                <a:solidFill>
                  <a:srgbClr val="FF9900"/>
                </a:solidFill>
                <a:effectLst>
                  <a:outerShdw blurRad="38100" dist="38100" dir="2700000" algn="tl">
                    <a:srgbClr val="000000">
                      <a:alpha val="43137"/>
                    </a:srgbClr>
                  </a:outerShdw>
                </a:effectLst>
              </a:rPr>
              <a:t>stałym, gazowym lub inną cieczą, dzięki któremu powierzchnia ta zachowuje się jak sprężysta błona. </a:t>
            </a:r>
          </a:p>
        </p:txBody>
      </p:sp>
      <p:pic>
        <p:nvPicPr>
          <p:cNvPr id="5" name="Obraz 4" descr="C:\Users\Agnieszka\Desktop\LOTOS\1191870850_580361-32ef87597a03e4c58c8b9e704d74ab4b.jpeg"/>
          <p:cNvPicPr/>
          <p:nvPr/>
        </p:nvPicPr>
        <p:blipFill>
          <a:blip r:embed="rId2" cstate="print"/>
          <a:srcRect/>
          <a:stretch>
            <a:fillRect/>
          </a:stretch>
        </p:blipFill>
        <p:spPr bwMode="auto">
          <a:xfrm>
            <a:off x="4211960" y="3212976"/>
            <a:ext cx="3468985" cy="3096344"/>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692696"/>
            <a:ext cx="8229600" cy="1143000"/>
          </a:xfrm>
        </p:spPr>
        <p:txBody>
          <a:bodyPr>
            <a:normAutofit fontScale="90000"/>
          </a:bodyPr>
          <a:lstStyle/>
          <a:p>
            <a:r>
              <a:rPr lang="pl-PL" b="1" dirty="0">
                <a:solidFill>
                  <a:srgbClr val="FF9900"/>
                </a:solidFill>
                <a:effectLst>
                  <a:outerShdw blurRad="38100" dist="38100" dir="2700000" algn="tl">
                    <a:srgbClr val="000000">
                      <a:alpha val="43137"/>
                    </a:srgbClr>
                  </a:outerShdw>
                </a:effectLst>
              </a:rPr>
              <a:t>GĘSTOŚĆ – stosunek masy ciała do jego objętości</a:t>
            </a:r>
            <a:r>
              <a:rPr lang="pl-PL" b="1" dirty="0" smtClean="0">
                <a:solidFill>
                  <a:srgbClr val="FF9900"/>
                </a:solidFill>
                <a:effectLst>
                  <a:outerShdw blurRad="38100" dist="38100" dir="2700000" algn="tl">
                    <a:srgbClr val="000000">
                      <a:alpha val="43137"/>
                    </a:srgbClr>
                  </a:outerShdw>
                </a:effectLst>
              </a:rPr>
              <a:t>.</a:t>
            </a:r>
            <a:endParaRPr lang="pl-PL" dirty="0">
              <a:solidFill>
                <a:srgbClr val="FF9900"/>
              </a:solidFill>
              <a:effectLst>
                <a:outerShdw blurRad="38100" dist="38100" dir="2700000" algn="tl">
                  <a:srgbClr val="000000">
                    <a:alpha val="43137"/>
                  </a:srgbClr>
                </a:outerShdw>
              </a:effectLst>
            </a:endParaRPr>
          </a:p>
        </p:txBody>
      </p:sp>
      <p:pic>
        <p:nvPicPr>
          <p:cNvPr id="4" name="Symbol zastępczy zawartości 3" descr="C:\Users\Agnieszka\Desktop\images.jpeg"/>
          <p:cNvPicPr>
            <a:picLocks noGrp="1"/>
          </p:cNvPicPr>
          <p:nvPr>
            <p:ph idx="1"/>
          </p:nvPr>
        </p:nvPicPr>
        <p:blipFill>
          <a:blip r:embed="rId2" cstate="print"/>
          <a:srcRect/>
          <a:stretch>
            <a:fillRect/>
          </a:stretch>
        </p:blipFill>
        <p:spPr bwMode="auto">
          <a:xfrm>
            <a:off x="1979712" y="1916832"/>
            <a:ext cx="5184576" cy="3744416"/>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404664"/>
            <a:ext cx="8229600" cy="2880320"/>
          </a:xfrm>
        </p:spPr>
        <p:txBody>
          <a:bodyPr>
            <a:normAutofit fontScale="90000"/>
          </a:bodyPr>
          <a:lstStyle/>
          <a:p>
            <a:r>
              <a:rPr lang="pl-PL" b="1" dirty="0">
                <a:solidFill>
                  <a:srgbClr val="FF9900"/>
                </a:solidFill>
                <a:effectLst>
                  <a:outerShdw blurRad="38100" dist="38100" dir="2700000" algn="tl">
                    <a:srgbClr val="000000">
                      <a:alpha val="43137"/>
                    </a:srgbClr>
                  </a:outerShdw>
                </a:effectLst>
              </a:rPr>
              <a:t>Ciśnienie </a:t>
            </a:r>
            <a:r>
              <a:rPr lang="pl-PL" b="1" dirty="0" smtClean="0">
                <a:solidFill>
                  <a:srgbClr val="FF9900"/>
                </a:solidFill>
                <a:effectLst>
                  <a:outerShdw blurRad="38100" dist="38100" dir="2700000" algn="tl">
                    <a:srgbClr val="000000">
                      <a:alpha val="43137"/>
                    </a:srgbClr>
                  </a:outerShdw>
                </a:effectLst>
              </a:rPr>
              <a:t>- wielkość skalarna, określona </a:t>
            </a:r>
            <a:r>
              <a:rPr lang="pl-PL" b="1" dirty="0">
                <a:solidFill>
                  <a:srgbClr val="FF9900"/>
                </a:solidFill>
                <a:effectLst>
                  <a:outerShdw blurRad="38100" dist="38100" dir="2700000" algn="tl">
                    <a:srgbClr val="000000">
                      <a:alpha val="43137"/>
                    </a:srgbClr>
                  </a:outerShdw>
                </a:effectLst>
              </a:rPr>
              <a:t>jako wartość siły </a:t>
            </a:r>
            <a:r>
              <a:rPr lang="pl-PL" b="1" dirty="0" smtClean="0">
                <a:solidFill>
                  <a:srgbClr val="FF9900"/>
                </a:solidFill>
                <a:effectLst>
                  <a:outerShdw blurRad="38100" dist="38100" dir="2700000" algn="tl">
                    <a:srgbClr val="000000">
                      <a:alpha val="43137"/>
                    </a:srgbClr>
                  </a:outerShdw>
                </a:effectLst>
              </a:rPr>
              <a:t>działającej prostopadle </a:t>
            </a:r>
            <a:r>
              <a:rPr lang="pl-PL" b="1" dirty="0">
                <a:solidFill>
                  <a:srgbClr val="FF9900"/>
                </a:solidFill>
                <a:effectLst>
                  <a:outerShdw blurRad="38100" dist="38100" dir="2700000" algn="tl">
                    <a:srgbClr val="000000">
                      <a:alpha val="43137"/>
                    </a:srgbClr>
                  </a:outerShdw>
                </a:effectLst>
              </a:rPr>
              <a:t>do </a:t>
            </a:r>
            <a:r>
              <a:rPr lang="pl-PL" b="1" dirty="0" smtClean="0">
                <a:solidFill>
                  <a:srgbClr val="FF9900"/>
                </a:solidFill>
                <a:effectLst>
                  <a:outerShdw blurRad="38100" dist="38100" dir="2700000" algn="tl">
                    <a:srgbClr val="000000">
                      <a:alpha val="43137"/>
                    </a:srgbClr>
                  </a:outerShdw>
                </a:effectLst>
              </a:rPr>
              <a:t>powierzchni podzielona </a:t>
            </a:r>
            <a:r>
              <a:rPr lang="pl-PL" b="1" dirty="0">
                <a:solidFill>
                  <a:srgbClr val="FF9900"/>
                </a:solidFill>
                <a:effectLst>
                  <a:outerShdw blurRad="38100" dist="38100" dir="2700000" algn="tl">
                    <a:srgbClr val="000000">
                      <a:alpha val="43137"/>
                    </a:srgbClr>
                  </a:outerShdw>
                </a:effectLst>
              </a:rPr>
              <a:t>przez powierzchnię </a:t>
            </a:r>
            <a:r>
              <a:rPr lang="pl-PL" b="1" dirty="0" smtClean="0">
                <a:solidFill>
                  <a:srgbClr val="FF9900"/>
                </a:solidFill>
                <a:effectLst>
                  <a:outerShdw blurRad="38100" dist="38100" dir="2700000" algn="tl">
                    <a:srgbClr val="000000">
                      <a:alpha val="43137"/>
                    </a:srgbClr>
                  </a:outerShdw>
                </a:effectLst>
              </a:rPr>
              <a:t>na jaką </a:t>
            </a:r>
            <a:r>
              <a:rPr lang="pl-PL" b="1" dirty="0">
                <a:solidFill>
                  <a:srgbClr val="FF9900"/>
                </a:solidFill>
                <a:effectLst>
                  <a:outerShdw blurRad="38100" dist="38100" dir="2700000" algn="tl">
                    <a:srgbClr val="000000">
                      <a:alpha val="43137"/>
                    </a:srgbClr>
                  </a:outerShdw>
                </a:effectLst>
              </a:rPr>
              <a:t>ona działa</a:t>
            </a:r>
            <a:r>
              <a:rPr lang="pl-PL" b="1" dirty="0" smtClean="0">
                <a:solidFill>
                  <a:srgbClr val="FF9900"/>
                </a:solidFill>
                <a:effectLst>
                  <a:outerShdw blurRad="38100" dist="38100" dir="2700000" algn="tl">
                    <a:srgbClr val="000000">
                      <a:alpha val="43137"/>
                    </a:srgbClr>
                  </a:outerShdw>
                </a:effectLst>
              </a:rPr>
              <a:t>.</a:t>
            </a:r>
            <a:endParaRPr lang="pl-PL" dirty="0">
              <a:solidFill>
                <a:srgbClr val="FF9900"/>
              </a:solidFill>
              <a:effectLst>
                <a:outerShdw blurRad="38100" dist="38100" dir="2700000" algn="tl">
                  <a:srgbClr val="000000">
                    <a:alpha val="43137"/>
                  </a:srgbClr>
                </a:outerShdw>
              </a:effectLst>
            </a:endParaRPr>
          </a:p>
        </p:txBody>
      </p:sp>
      <p:pic>
        <p:nvPicPr>
          <p:cNvPr id="4" name="Symbol zastępczy zawartości 3"/>
          <p:cNvPicPr preferRelativeResize="0">
            <a:picLocks noGrp="1" noChangeAspect="1"/>
          </p:cNvPicPr>
          <p:nvPr>
            <p:ph idx="1"/>
          </p:nvPr>
        </p:nvPicPr>
        <p:blipFill>
          <a:blip r:embed="rId2" cstate="print"/>
          <a:stretch>
            <a:fillRect/>
          </a:stretch>
        </p:blipFill>
        <p:spPr bwMode="auto">
          <a:xfrm>
            <a:off x="879468" y="3809114"/>
            <a:ext cx="2972452" cy="2015034"/>
          </a:xfrm>
          <a:prstGeom prst="rect">
            <a:avLst/>
          </a:prstGeom>
          <a:noFill/>
          <a:ln w="9525">
            <a:noFill/>
            <a:miter lim="800000"/>
            <a:headEnd/>
            <a:tailEnd/>
          </a:ln>
        </p:spPr>
      </p:pic>
      <p:pic>
        <p:nvPicPr>
          <p:cNvPr id="5" name="Obraz 4"/>
          <p:cNvPicPr preferRelativeResize="0">
            <a:picLocks/>
          </p:cNvPicPr>
          <p:nvPr/>
        </p:nvPicPr>
        <p:blipFill>
          <a:blip r:embed="rId3" cstate="print"/>
          <a:stretch>
            <a:fillRect/>
          </a:stretch>
        </p:blipFill>
        <p:spPr bwMode="auto">
          <a:xfrm>
            <a:off x="4499992" y="3539967"/>
            <a:ext cx="3912457" cy="2553329"/>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836712"/>
            <a:ext cx="8229600" cy="2376264"/>
          </a:xfrm>
        </p:spPr>
        <p:txBody>
          <a:bodyPr>
            <a:normAutofit fontScale="90000"/>
          </a:bodyPr>
          <a:lstStyle/>
          <a:p>
            <a:r>
              <a:rPr lang="pl-PL" b="1" dirty="0" smtClean="0">
                <a:solidFill>
                  <a:srgbClr val="FF9900"/>
                </a:solidFill>
                <a:effectLst>
                  <a:outerShdw blurRad="38100" dist="38100" dir="2700000" algn="tl">
                    <a:srgbClr val="000000">
                      <a:alpha val="43137"/>
                    </a:srgbClr>
                  </a:outerShdw>
                </a:effectLst>
              </a:rPr>
              <a:t>CIŚNIENIE  </a:t>
            </a:r>
            <a:r>
              <a:rPr lang="pl-PL" dirty="0" smtClean="0">
                <a:solidFill>
                  <a:srgbClr val="FF9900"/>
                </a:solidFill>
                <a:effectLst>
                  <a:outerShdw blurRad="38100" dist="38100" dir="2700000" algn="tl">
                    <a:srgbClr val="000000">
                      <a:alpha val="43137"/>
                    </a:srgbClr>
                  </a:outerShdw>
                </a:effectLst>
              </a:rPr>
              <a:t>jest odwrotnie proporcjonalne do pola powierzchni. Im mniejsze pole powierzchni, tym większe ciśnienie.</a:t>
            </a:r>
            <a:endParaRPr lang="pl-PL" dirty="0">
              <a:solidFill>
                <a:srgbClr val="FF9900"/>
              </a:solidFill>
              <a:effectLst>
                <a:outerShdw blurRad="38100" dist="38100" dir="2700000" algn="tl">
                  <a:srgbClr val="000000">
                    <a:alpha val="43137"/>
                  </a:srgbClr>
                </a:outerShdw>
              </a:effectLst>
            </a:endParaRPr>
          </a:p>
        </p:txBody>
      </p:sp>
      <p:pic>
        <p:nvPicPr>
          <p:cNvPr id="4" name="Symbol zastępczy zawartości 3"/>
          <p:cNvPicPr>
            <a:picLocks noGrp="1"/>
          </p:cNvPicPr>
          <p:nvPr>
            <p:ph idx="1"/>
          </p:nvPr>
        </p:nvPicPr>
        <p:blipFill>
          <a:blip r:embed="rId2" cstate="print"/>
          <a:stretch>
            <a:fillRect/>
          </a:stretch>
        </p:blipFill>
        <p:spPr bwMode="auto">
          <a:xfrm>
            <a:off x="5076056" y="3861048"/>
            <a:ext cx="2997857" cy="1791141"/>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6.JPG"/>
          <p:cNvPicPr>
            <a:picLocks noChangeAspect="1"/>
          </p:cNvPicPr>
          <p:nvPr/>
        </p:nvPicPr>
        <p:blipFill>
          <a:blip r:embed="rId2" cstate="print"/>
          <a:stretch>
            <a:fillRect/>
          </a:stretch>
        </p:blipFill>
        <p:spPr>
          <a:xfrm>
            <a:off x="1252664" y="0"/>
            <a:ext cx="2323968" cy="3098624"/>
          </a:xfrm>
          <a:prstGeom prst="rect">
            <a:avLst/>
          </a:prstGeom>
        </p:spPr>
      </p:pic>
      <p:pic>
        <p:nvPicPr>
          <p:cNvPr id="3074" name="Picture 2" descr="F:\prezentacja_FOTO_ciach\7.JPG"/>
          <p:cNvPicPr>
            <a:picLocks noChangeAspect="1" noChangeArrowheads="1"/>
          </p:cNvPicPr>
          <p:nvPr/>
        </p:nvPicPr>
        <p:blipFill>
          <a:blip r:embed="rId3" cstate="print"/>
          <a:stretch>
            <a:fillRect/>
          </a:stretch>
        </p:blipFill>
        <p:spPr bwMode="auto">
          <a:xfrm>
            <a:off x="4709048" y="0"/>
            <a:ext cx="3182288" cy="2969247"/>
          </a:xfrm>
          <a:prstGeom prst="rect">
            <a:avLst/>
          </a:prstGeom>
          <a:noFill/>
        </p:spPr>
      </p:pic>
      <p:sp>
        <p:nvSpPr>
          <p:cNvPr id="3" name="Symbol zastępczy zawartości 2"/>
          <p:cNvSpPr>
            <a:spLocks noGrp="1"/>
          </p:cNvSpPr>
          <p:nvPr>
            <p:ph idx="1"/>
          </p:nvPr>
        </p:nvSpPr>
        <p:spPr>
          <a:xfrm>
            <a:off x="0" y="2492896"/>
            <a:ext cx="9144000" cy="4061048"/>
          </a:xfrm>
        </p:spPr>
        <p:txBody>
          <a:bodyPr/>
          <a:lstStyle/>
          <a:p>
            <a:pPr marL="0" indent="0" algn="just">
              <a:buNone/>
            </a:pPr>
            <a:r>
              <a:rPr lang="pl-PL" b="1" dirty="0" smtClean="0">
                <a:solidFill>
                  <a:srgbClr val="FF9900"/>
                </a:solidFill>
                <a:effectLst>
                  <a:outerShdw blurRad="38100" dist="38100" dir="2700000" algn="tl">
                    <a:srgbClr val="000000">
                      <a:alpha val="43137"/>
                    </a:srgbClr>
                  </a:outerShdw>
                </a:effectLst>
              </a:rPr>
              <a:t>Wnioski: </a:t>
            </a:r>
            <a:r>
              <a:rPr lang="pl-PL" dirty="0" smtClean="0">
                <a:solidFill>
                  <a:srgbClr val="FF9900"/>
                </a:solidFill>
                <a:effectLst>
                  <a:outerShdw blurRad="38100" dist="38100" dir="2700000" algn="tl">
                    <a:srgbClr val="000000">
                      <a:alpha val="43137"/>
                    </a:srgbClr>
                  </a:outerShdw>
                </a:effectLst>
              </a:rPr>
              <a:t>korek, metalowy spinacz unoszą się na powierzchni wody, ponieważ tworzy się tam cienka, „elastyczna błona”. Dzieje się tak, ponieważ na cząsteczki wody znajdujące się przy powierzchni działa siła zwana napięciem powierzchniowym oraz tylko substancje o</a:t>
            </a:r>
            <a:r>
              <a:rPr lang="pl-PL" dirty="0" smtClean="0"/>
              <a:t> </a:t>
            </a:r>
            <a:r>
              <a:rPr lang="pl-PL" dirty="0" smtClean="0">
                <a:solidFill>
                  <a:srgbClr val="FF9900"/>
                </a:solidFill>
                <a:effectLst>
                  <a:outerShdw blurRad="38100" dist="38100" dir="2700000" algn="tl">
                    <a:srgbClr val="000000">
                      <a:alpha val="43137"/>
                    </a:srgbClr>
                  </a:outerShdw>
                </a:effectLst>
              </a:rPr>
              <a:t>mniejszej gęstości niż gęstość wody pływają po jej powierzchni.</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diamond(in)">
                                      <p:cBhvr>
                                        <p:cTn id="11" dur="2000"/>
                                        <p:tgtEl>
                                          <p:spTgt spid="3074"/>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prezentacja_FOTO_ciach\10.JPG"/>
          <p:cNvPicPr>
            <a:picLocks noChangeAspect="1" noChangeArrowheads="1"/>
          </p:cNvPicPr>
          <p:nvPr/>
        </p:nvPicPr>
        <p:blipFill>
          <a:blip r:embed="rId2" cstate="print"/>
          <a:srcRect/>
          <a:stretch>
            <a:fillRect/>
          </a:stretch>
        </p:blipFill>
        <p:spPr bwMode="auto">
          <a:xfrm>
            <a:off x="1835696" y="0"/>
            <a:ext cx="2295286" cy="3169965"/>
          </a:xfrm>
          <a:prstGeom prst="rect">
            <a:avLst/>
          </a:prstGeom>
          <a:noFill/>
        </p:spPr>
      </p:pic>
      <p:pic>
        <p:nvPicPr>
          <p:cNvPr id="4099" name="Picture 3" descr="F:\prezentacja_FOTO_ciach\9.JPG"/>
          <p:cNvPicPr>
            <a:picLocks noChangeAspect="1" noChangeArrowheads="1"/>
          </p:cNvPicPr>
          <p:nvPr/>
        </p:nvPicPr>
        <p:blipFill>
          <a:blip r:embed="rId3" cstate="print"/>
          <a:srcRect/>
          <a:stretch>
            <a:fillRect/>
          </a:stretch>
        </p:blipFill>
        <p:spPr bwMode="auto">
          <a:xfrm>
            <a:off x="5013018" y="0"/>
            <a:ext cx="2295286" cy="3169965"/>
          </a:xfrm>
          <a:prstGeom prst="rect">
            <a:avLst/>
          </a:prstGeom>
          <a:noFill/>
        </p:spPr>
      </p:pic>
      <p:sp>
        <p:nvSpPr>
          <p:cNvPr id="2" name="Tytuł 1"/>
          <p:cNvSpPr>
            <a:spLocks noGrp="1"/>
          </p:cNvSpPr>
          <p:nvPr>
            <p:ph type="title"/>
          </p:nvPr>
        </p:nvSpPr>
        <p:spPr/>
        <p:txBody>
          <a:bodyPr>
            <a:normAutofit fontScale="90000"/>
          </a:bodyPr>
          <a:lstStyle/>
          <a:p>
            <a:r>
              <a:rPr lang="pl-PL" dirty="0" smtClean="0"/>
              <a:t/>
            </a:r>
            <a:br>
              <a:rPr lang="pl-PL" dirty="0" smtClean="0"/>
            </a:br>
            <a:endParaRPr lang="pl-PL" dirty="0"/>
          </a:p>
        </p:txBody>
      </p:sp>
      <p:sp>
        <p:nvSpPr>
          <p:cNvPr id="3" name="Symbol zastępczy zawartości 2"/>
          <p:cNvSpPr>
            <a:spLocks noGrp="1"/>
          </p:cNvSpPr>
          <p:nvPr>
            <p:ph idx="1"/>
          </p:nvPr>
        </p:nvSpPr>
        <p:spPr>
          <a:xfrm>
            <a:off x="457200" y="2996952"/>
            <a:ext cx="8229600" cy="3701008"/>
          </a:xfrm>
        </p:spPr>
        <p:txBody>
          <a:bodyPr/>
          <a:lstStyle/>
          <a:p>
            <a:pPr marL="0" indent="0" algn="just">
              <a:buNone/>
            </a:pPr>
            <a:r>
              <a:rPr lang="pl-PL" b="1" dirty="0" smtClean="0">
                <a:solidFill>
                  <a:srgbClr val="FF9900"/>
                </a:solidFill>
                <a:effectLst>
                  <a:outerShdw blurRad="38100" dist="38100" dir="2700000" algn="tl">
                    <a:srgbClr val="000000">
                      <a:alpha val="43137"/>
                    </a:srgbClr>
                  </a:outerShdw>
                </a:effectLst>
              </a:rPr>
              <a:t>Wnioski:</a:t>
            </a:r>
            <a:r>
              <a:rPr lang="pl-PL" dirty="0" smtClean="0">
                <a:solidFill>
                  <a:srgbClr val="FF9900"/>
                </a:solidFill>
                <a:effectLst>
                  <a:outerShdw blurRad="38100" dist="38100" dir="2700000" algn="tl">
                    <a:srgbClr val="000000">
                      <a:alpha val="43137"/>
                    </a:srgbClr>
                  </a:outerShdw>
                </a:effectLst>
              </a:rPr>
              <a:t> Płaski krążek wykonany z plasteliny pływa po powierzchni, ponieważ zajmuje większy obszar i wywiera mniejsze ciśnienie - rozkłada się na większą powierzchnię.</a:t>
            </a:r>
          </a:p>
          <a:p>
            <a:pPr marL="0" indent="0" algn="just">
              <a:buNone/>
            </a:pPr>
            <a:r>
              <a:rPr lang="pl-PL" dirty="0" smtClean="0">
                <a:solidFill>
                  <a:srgbClr val="FF9900"/>
                </a:solidFill>
                <a:effectLst>
                  <a:outerShdw blurRad="38100" dist="38100" dir="2700000" algn="tl">
                    <a:srgbClr val="000000">
                      <a:alpha val="43137"/>
                    </a:srgbClr>
                  </a:outerShdw>
                </a:effectLst>
              </a:rPr>
              <a:t>Kulka natomiast jest mniejsza i naciska na mniejszy obszar dlatego wywiera większe ciśnienie  i opada na dno.</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diamond(in)">
                                      <p:cBhvr>
                                        <p:cTn id="11" dur="2000"/>
                                        <p:tgtEl>
                                          <p:spTgt spid="4099"/>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par>
                          <p:cTn id="16" fill="hold">
                            <p:stCondLst>
                              <p:cond delay="6000"/>
                            </p:stCondLst>
                            <p:childTnLst>
                              <p:par>
                                <p:cTn id="17" presetID="8"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endParaRPr lang="pl-PL" dirty="0"/>
          </a:p>
        </p:txBody>
      </p:sp>
      <p:sp>
        <p:nvSpPr>
          <p:cNvPr id="3" name="Symbol zastępczy zawartości 2"/>
          <p:cNvSpPr>
            <a:spLocks noGrp="1"/>
          </p:cNvSpPr>
          <p:nvPr>
            <p:ph idx="1"/>
          </p:nvPr>
        </p:nvSpPr>
        <p:spPr>
          <a:xfrm>
            <a:off x="457200" y="5301208"/>
            <a:ext cx="8229600" cy="1396752"/>
          </a:xfrm>
        </p:spPr>
        <p:txBody>
          <a:bodyPr/>
          <a:lstStyle/>
          <a:p>
            <a:pPr marL="0" indent="0" algn="just">
              <a:buNone/>
            </a:pPr>
            <a:r>
              <a:rPr lang="pl-PL" b="1" dirty="0" smtClean="0">
                <a:solidFill>
                  <a:srgbClr val="FF9900"/>
                </a:solidFill>
                <a:effectLst>
                  <a:outerShdw blurRad="38100" dist="38100" dir="2700000" algn="tl">
                    <a:srgbClr val="000000">
                      <a:alpha val="43137"/>
                    </a:srgbClr>
                  </a:outerShdw>
                </a:effectLst>
              </a:rPr>
              <a:t>Wnioski</a:t>
            </a:r>
            <a:r>
              <a:rPr lang="pl-PL" dirty="0" smtClean="0">
                <a:solidFill>
                  <a:srgbClr val="FF9900"/>
                </a:solidFill>
                <a:effectLst>
                  <a:outerShdw blurRad="38100" dist="38100" dir="2700000" algn="tl">
                    <a:srgbClr val="000000">
                      <a:alpha val="43137"/>
                    </a:srgbClr>
                  </a:outerShdw>
                </a:effectLst>
              </a:rPr>
              <a:t>: Moneta tonie, gdyż ma większą gęstość (8.9g/cm</a:t>
            </a:r>
            <a:r>
              <a:rPr lang="pl-PL" baseline="30000" dirty="0" smtClean="0">
                <a:solidFill>
                  <a:srgbClr val="FF9900"/>
                </a:solidFill>
                <a:effectLst>
                  <a:outerShdw blurRad="38100" dist="38100" dir="2700000" algn="tl">
                    <a:srgbClr val="000000">
                      <a:alpha val="43137"/>
                    </a:srgbClr>
                  </a:outerShdw>
                </a:effectLst>
              </a:rPr>
              <a:t>3</a:t>
            </a:r>
            <a:r>
              <a:rPr lang="pl-PL" dirty="0" smtClean="0">
                <a:solidFill>
                  <a:srgbClr val="FF9900"/>
                </a:solidFill>
                <a:effectLst>
                  <a:outerShdw blurRad="38100" dist="38100" dir="2700000" algn="tl">
                    <a:srgbClr val="000000">
                      <a:alpha val="43137"/>
                    </a:srgbClr>
                  </a:outerShdw>
                </a:effectLst>
              </a:rPr>
              <a:t>) od gęstości wody (1g/cm</a:t>
            </a:r>
            <a:r>
              <a:rPr lang="pl-PL" baseline="30000" dirty="0" smtClean="0">
                <a:solidFill>
                  <a:srgbClr val="FF9900"/>
                </a:solidFill>
                <a:effectLst>
                  <a:outerShdw blurRad="38100" dist="38100" dir="2700000" algn="tl">
                    <a:srgbClr val="000000">
                      <a:alpha val="43137"/>
                    </a:srgbClr>
                  </a:outerShdw>
                </a:effectLst>
              </a:rPr>
              <a:t>3</a:t>
            </a:r>
            <a:r>
              <a:rPr lang="pl-PL" dirty="0" smtClean="0">
                <a:solidFill>
                  <a:srgbClr val="FF9900"/>
                </a:solidFill>
                <a:effectLst>
                  <a:outerShdw blurRad="38100" dist="38100" dir="2700000" algn="tl">
                    <a:srgbClr val="000000">
                      <a:alpha val="43137"/>
                    </a:srgbClr>
                  </a:outerShdw>
                </a:effectLst>
              </a:rPr>
              <a:t>).</a:t>
            </a:r>
          </a:p>
        </p:txBody>
      </p:sp>
      <p:pic>
        <p:nvPicPr>
          <p:cNvPr id="5122" name="Picture 2" descr="F:\prezentacja_FOTO_ciach\12.JPG"/>
          <p:cNvPicPr>
            <a:picLocks noChangeAspect="1" noChangeArrowheads="1"/>
          </p:cNvPicPr>
          <p:nvPr/>
        </p:nvPicPr>
        <p:blipFill>
          <a:blip r:embed="rId2" cstate="print"/>
          <a:srcRect/>
          <a:stretch>
            <a:fillRect/>
          </a:stretch>
        </p:blipFill>
        <p:spPr bwMode="auto">
          <a:xfrm>
            <a:off x="2555777" y="0"/>
            <a:ext cx="4032448" cy="5212670"/>
          </a:xfrm>
          <a:prstGeom prst="rect">
            <a:avLst/>
          </a:prstGeom>
          <a:noFill/>
        </p:spPr>
      </p:pic>
    </p:spTree>
  </p:cSld>
  <p:clrMapOvr>
    <a:masterClrMapping/>
  </p:clrMapOvr>
  <p:transition spd="med">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476672"/>
            <a:ext cx="8229600" cy="1143000"/>
          </a:xfrm>
        </p:spPr>
        <p:txBody>
          <a:bodyPr>
            <a:normAutofit fontScale="90000"/>
          </a:bodyPr>
          <a:lstStyle/>
          <a:p>
            <a:r>
              <a:rPr lang="pl-PL" b="1" dirty="0" smtClean="0">
                <a:solidFill>
                  <a:srgbClr val="FF9900"/>
                </a:solidFill>
                <a:effectLst>
                  <a:outerShdw blurRad="38100" dist="38100" dir="2700000" algn="tl">
                    <a:srgbClr val="000000">
                      <a:alpha val="43137"/>
                    </a:srgbClr>
                  </a:outerShdw>
                </a:effectLst>
              </a:rPr>
              <a:t>CZY KAŻDY RODZAJ WODY PRZEWODZI PRĄD ELEKTRYCZNY?</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457200" y="1816224"/>
            <a:ext cx="8229600" cy="1252736"/>
          </a:xfrm>
        </p:spPr>
        <p:txBody>
          <a:bodyPr/>
          <a:lstStyle/>
          <a:p>
            <a:pPr marL="0" indent="0" algn="just">
              <a:buNone/>
            </a:pPr>
            <a:r>
              <a:rPr lang="pl-PL" b="1" dirty="0" smtClean="0">
                <a:solidFill>
                  <a:srgbClr val="FF9900"/>
                </a:solidFill>
                <a:effectLst>
                  <a:outerShdw blurRad="38100" dist="38100" dir="2700000" algn="tl">
                    <a:srgbClr val="000000">
                      <a:alpha val="43137"/>
                    </a:srgbClr>
                  </a:outerShdw>
                </a:effectLst>
              </a:rPr>
              <a:t>PRĄD ELEKTRYCZNY – uporządkowany ruch ładunków elektrycznych.</a:t>
            </a:r>
            <a:endParaRPr lang="pl-PL" dirty="0"/>
          </a:p>
        </p:txBody>
      </p:sp>
      <p:pic>
        <p:nvPicPr>
          <p:cNvPr id="4" name="Obraz 3" descr="C:\Users\Agnieszka\Desktop\2.jpeg"/>
          <p:cNvPicPr>
            <a:picLocks noChangeAspect="1"/>
          </p:cNvPicPr>
          <p:nvPr/>
        </p:nvPicPr>
        <p:blipFill>
          <a:blip r:embed="rId2" cstate="print"/>
          <a:stretch>
            <a:fillRect/>
          </a:stretch>
        </p:blipFill>
        <p:spPr bwMode="auto">
          <a:xfrm>
            <a:off x="5364088" y="3497550"/>
            <a:ext cx="3143250" cy="2091690"/>
          </a:xfrm>
          <a:prstGeom prst="rect">
            <a:avLst/>
          </a:prstGeom>
          <a:noFill/>
          <a:ln w="9525">
            <a:noFill/>
            <a:miter lim="800000"/>
            <a:headEnd/>
            <a:tailEnd/>
          </a:ln>
        </p:spPr>
      </p:pic>
      <p:pic>
        <p:nvPicPr>
          <p:cNvPr id="5" name="Obraz 4" descr="F:\LOTOS\prad elektryczny_400.png"/>
          <p:cNvPicPr>
            <a:picLocks noChangeAspect="1"/>
          </p:cNvPicPr>
          <p:nvPr/>
        </p:nvPicPr>
        <p:blipFill>
          <a:blip r:embed="rId3" cstate="print"/>
          <a:stretch>
            <a:fillRect/>
          </a:stretch>
        </p:blipFill>
        <p:spPr bwMode="auto">
          <a:xfrm>
            <a:off x="1455309" y="2996952"/>
            <a:ext cx="3044683" cy="3117423"/>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prezentacja_FOTO_ciach\13.JPG"/>
          <p:cNvPicPr>
            <a:picLocks noGrp="1" noChangeAspect="1" noChangeArrowheads="1"/>
          </p:cNvPicPr>
          <p:nvPr>
            <p:ph idx="1"/>
          </p:nvPr>
        </p:nvPicPr>
        <p:blipFill>
          <a:blip r:embed="rId2" cstate="print"/>
          <a:stretch>
            <a:fillRect/>
          </a:stretch>
        </p:blipFill>
        <p:spPr bwMode="auto">
          <a:xfrm>
            <a:off x="0" y="0"/>
            <a:ext cx="4860032" cy="3645024"/>
          </a:xfrm>
          <a:prstGeom prst="rect">
            <a:avLst/>
          </a:prstGeom>
          <a:noFill/>
        </p:spPr>
      </p:pic>
      <p:pic>
        <p:nvPicPr>
          <p:cNvPr id="6147" name="Picture 3" descr="F:\prezentacja_FOTO_ciach\14.JPG"/>
          <p:cNvPicPr>
            <a:picLocks noChangeAspect="1" noChangeArrowheads="1"/>
          </p:cNvPicPr>
          <p:nvPr/>
        </p:nvPicPr>
        <p:blipFill>
          <a:blip r:embed="rId3" cstate="print"/>
          <a:stretch>
            <a:fillRect/>
          </a:stretch>
        </p:blipFill>
        <p:spPr bwMode="auto">
          <a:xfrm>
            <a:off x="4860032" y="3645024"/>
            <a:ext cx="4283968" cy="3212976"/>
          </a:xfrm>
          <a:prstGeom prst="rect">
            <a:avLst/>
          </a:prstGeom>
          <a:noFill/>
        </p:spPr>
      </p:pic>
    </p:spTree>
  </p:cSld>
  <p:clrMapOvr>
    <a:masterClrMapping/>
  </p:clrMapOvr>
  <p:transition spd="med">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260648"/>
            <a:ext cx="8229600" cy="4525963"/>
          </a:xfrm>
        </p:spPr>
        <p:txBody>
          <a:bodyPr anchor="ctr">
            <a:normAutofit/>
          </a:bodyPr>
          <a:lstStyle/>
          <a:p>
            <a:pPr marL="0" indent="342900" algn="just">
              <a:spcBef>
                <a:spcPts val="0"/>
              </a:spcBef>
              <a:buNone/>
            </a:pPr>
            <a:r>
              <a:rPr lang="pl-PL" dirty="0">
                <a:solidFill>
                  <a:srgbClr val="FF9900"/>
                </a:solidFill>
                <a:effectLst>
                  <a:outerShdw blurRad="38100" dist="38100" dir="2700000" algn="tl">
                    <a:srgbClr val="000000">
                      <a:alpha val="43137"/>
                    </a:srgbClr>
                  </a:outerShdw>
                </a:effectLst>
              </a:rPr>
              <a:t>Zastanawiacie się pewnie co ciekawego może być w </a:t>
            </a:r>
            <a:r>
              <a:rPr lang="pl-PL" dirty="0" smtClean="0">
                <a:solidFill>
                  <a:srgbClr val="FF9900"/>
                </a:solidFill>
                <a:effectLst>
                  <a:outerShdw blurRad="38100" dist="38100" dir="2700000" algn="tl">
                    <a:srgbClr val="000000">
                      <a:alpha val="43137"/>
                    </a:srgbClr>
                  </a:outerShdw>
                </a:effectLst>
              </a:rPr>
              <a:t>„wodzie”. </a:t>
            </a:r>
            <a:r>
              <a:rPr lang="pl-PL" dirty="0">
                <a:solidFill>
                  <a:srgbClr val="FF9900"/>
                </a:solidFill>
                <a:effectLst>
                  <a:outerShdw blurRad="38100" dist="38100" dir="2700000" algn="tl">
                    <a:srgbClr val="000000">
                      <a:alpha val="43137"/>
                    </a:srgbClr>
                  </a:outerShdw>
                </a:effectLst>
              </a:rPr>
              <a:t>Każdy z nas ma z nią do czynienia na co dzień. Pijemy wodę, myjemy się wodą, przejeżdżamy przez most, a pod nim woda, patrzymy na akwarium, a tam woda, nawet gdy zmokniemy w drodze do pracy winna jest – woda! Woda, woda, woda… Ale ile tak naprawdę o niej wiemy?</a:t>
            </a:r>
          </a:p>
          <a:p>
            <a:pPr>
              <a:buNone/>
            </a:pPr>
            <a:endParaRPr lang="pl-PL" dirty="0"/>
          </a:p>
        </p:txBody>
      </p:sp>
      <p:pic>
        <p:nvPicPr>
          <p:cNvPr id="1027" name="Picture 3" descr="F:\prezentacja_FOTO_ciach\DSC01190.JPG"/>
          <p:cNvPicPr>
            <a:picLocks noChangeAspect="1" noChangeArrowheads="1"/>
          </p:cNvPicPr>
          <p:nvPr/>
        </p:nvPicPr>
        <p:blipFill>
          <a:blip r:embed="rId2" cstate="print"/>
          <a:stretch>
            <a:fillRect/>
          </a:stretch>
        </p:blipFill>
        <p:spPr bwMode="auto">
          <a:xfrm>
            <a:off x="5796136" y="3717032"/>
            <a:ext cx="2236124" cy="2980113"/>
          </a:xfrm>
          <a:prstGeom prst="rect">
            <a:avLst/>
          </a:prstGeom>
          <a:noFill/>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3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332656"/>
            <a:ext cx="8712968" cy="1359024"/>
          </a:xfrm>
        </p:spPr>
        <p:txBody>
          <a:bodyPr>
            <a:noAutofit/>
          </a:bodyPr>
          <a:lstStyle/>
          <a:p>
            <a:r>
              <a:rPr lang="pl-PL" sz="3600" dirty="0" smtClean="0">
                <a:solidFill>
                  <a:srgbClr val="FF9900"/>
                </a:solidFill>
                <a:effectLst>
                  <a:outerShdw blurRad="38100" dist="38100" dir="2700000" algn="tl">
                    <a:srgbClr val="000000">
                      <a:alpha val="43137"/>
                    </a:srgbClr>
                  </a:outerShdw>
                </a:effectLst>
              </a:rPr>
              <a:t>DYSOCJACJA JONOWA (ELEKTROLITYCZNA)</a:t>
            </a:r>
            <a:br>
              <a:rPr lang="pl-PL" sz="3600" dirty="0" smtClean="0">
                <a:solidFill>
                  <a:srgbClr val="FF9900"/>
                </a:solidFill>
                <a:effectLst>
                  <a:outerShdw blurRad="38100" dist="38100" dir="2700000" algn="tl">
                    <a:srgbClr val="000000">
                      <a:alpha val="43137"/>
                    </a:srgbClr>
                  </a:outerShdw>
                </a:effectLst>
              </a:rPr>
            </a:br>
            <a:r>
              <a:rPr lang="pl-PL" sz="3600" dirty="0" smtClean="0">
                <a:solidFill>
                  <a:srgbClr val="FF9900"/>
                </a:solidFill>
                <a:effectLst>
                  <a:outerShdw blurRad="38100" dist="38100" dir="2700000" algn="tl">
                    <a:srgbClr val="000000">
                      <a:alpha val="43137"/>
                    </a:srgbClr>
                  </a:outerShdw>
                </a:effectLst>
              </a:rPr>
              <a:t>to rozpad cząsteczek soli, kwasów na jony</a:t>
            </a:r>
            <a:br>
              <a:rPr lang="pl-PL" sz="3600" dirty="0" smtClean="0">
                <a:solidFill>
                  <a:srgbClr val="FF9900"/>
                </a:solidFill>
                <a:effectLst>
                  <a:outerShdw blurRad="38100" dist="38100" dir="2700000" algn="tl">
                    <a:srgbClr val="000000">
                      <a:alpha val="43137"/>
                    </a:srgbClr>
                  </a:outerShdw>
                </a:effectLst>
              </a:rPr>
            </a:br>
            <a:r>
              <a:rPr lang="pl-PL" sz="3600" dirty="0" smtClean="0">
                <a:solidFill>
                  <a:srgbClr val="FF9900"/>
                </a:solidFill>
                <a:effectLst>
                  <a:outerShdw blurRad="38100" dist="38100" dir="2700000" algn="tl">
                    <a:srgbClr val="000000">
                      <a:alpha val="43137"/>
                    </a:srgbClr>
                  </a:outerShdw>
                </a:effectLst>
              </a:rPr>
              <a:t>pod wpływem wody</a:t>
            </a:r>
            <a:endParaRPr lang="pl-PL" sz="3600" dirty="0">
              <a:solidFill>
                <a:srgbClr val="FF9900"/>
              </a:solidFill>
              <a:effectLst>
                <a:outerShdw blurRad="38100" dist="38100" dir="2700000" algn="tl">
                  <a:srgbClr val="000000">
                    <a:alpha val="43137"/>
                  </a:srgbClr>
                </a:outerShdw>
              </a:effectLst>
            </a:endParaRPr>
          </a:p>
        </p:txBody>
      </p:sp>
      <p:sp>
        <p:nvSpPr>
          <p:cNvPr id="5" name="Symbol zastępczy zawartości 4"/>
          <p:cNvSpPr>
            <a:spLocks noGrp="1"/>
          </p:cNvSpPr>
          <p:nvPr>
            <p:ph idx="1"/>
          </p:nvPr>
        </p:nvSpPr>
        <p:spPr>
          <a:xfrm>
            <a:off x="467544" y="1999381"/>
            <a:ext cx="8229600" cy="4525963"/>
          </a:xfrm>
        </p:spPr>
        <p:txBody>
          <a:bodyPr>
            <a:normAutofit lnSpcReduction="10000"/>
          </a:bodyPr>
          <a:lstStyle/>
          <a:p>
            <a:pPr marL="0" indent="0" algn="just">
              <a:buNone/>
            </a:pPr>
            <a:r>
              <a:rPr lang="pl-PL" dirty="0" smtClean="0">
                <a:solidFill>
                  <a:srgbClr val="FF9900"/>
                </a:solidFill>
                <a:effectLst>
                  <a:outerShdw blurRad="38100" dist="38100" dir="2700000" algn="tl">
                    <a:srgbClr val="000000">
                      <a:alpha val="43137"/>
                    </a:srgbClr>
                  </a:outerShdw>
                </a:effectLst>
              </a:rPr>
              <a:t>Dysocjacji elektrolitycznej ulegają cząsteczki o wiązaniu jonowym lub atomowym spolaryzowanym.</a:t>
            </a:r>
          </a:p>
          <a:p>
            <a:pPr marL="0" indent="0" algn="just">
              <a:buNone/>
            </a:pPr>
            <a:r>
              <a:rPr lang="pl-PL" dirty="0" smtClean="0">
                <a:solidFill>
                  <a:srgbClr val="FF9900"/>
                </a:solidFill>
                <a:effectLst>
                  <a:outerShdw blurRad="38100" dist="38100" dir="2700000" algn="tl">
                    <a:srgbClr val="000000">
                      <a:alpha val="43137"/>
                    </a:srgbClr>
                  </a:outerShdw>
                </a:effectLst>
              </a:rPr>
              <a:t>Dysocjacja elektrolityczna nadaje roztworom specyficzne właściwości. Roztwory związków chemicznych, które ulegają dysocjacji przewodzą prąd elektryczny.</a:t>
            </a:r>
          </a:p>
          <a:p>
            <a:pPr algn="ctr">
              <a:buNone/>
            </a:pPr>
            <a:endParaRPr lang="pl-PL" sz="800" dirty="0" smtClean="0"/>
          </a:p>
          <a:p>
            <a:pPr marL="0" indent="0" algn="ctr">
              <a:buNone/>
            </a:pPr>
            <a:r>
              <a:rPr lang="pl-PL" sz="2000" i="1" dirty="0" smtClean="0">
                <a:solidFill>
                  <a:srgbClr val="FF9900"/>
                </a:solidFill>
                <a:effectLst>
                  <a:outerShdw blurRad="38100" dist="38100" dir="2700000" algn="tl">
                    <a:srgbClr val="000000">
                      <a:alpha val="43137"/>
                    </a:srgbClr>
                  </a:outerShdw>
                </a:effectLst>
              </a:rPr>
              <a:t>Zjawisko dysocjacji elektrolitycznej zostało odkryte w XIX wieku przez szwedzkiego uczonego Arrheniusa, laureata Nagrody Nobla w dziedzinie chemii z 1903 roku.</a:t>
            </a:r>
            <a:endParaRPr lang="pl-PL" sz="2000" i="1" dirty="0">
              <a:solidFill>
                <a:srgbClr val="FF9900"/>
              </a:solidFill>
              <a:effectLst>
                <a:outerShdw blurRad="38100" dist="38100" dir="2700000" algn="tl">
                  <a:srgbClr val="000000">
                    <a:alpha val="43137"/>
                  </a:srgbClr>
                </a:outerShdw>
              </a:effectLst>
            </a:endParaRPr>
          </a:p>
        </p:txBody>
      </p:sp>
    </p:spTree>
  </p:cSld>
  <p:clrMapOvr>
    <a:masterClrMapping/>
  </p:clrMapOvr>
  <p:transition spd="med">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476672"/>
            <a:ext cx="8229600" cy="1728192"/>
          </a:xfrm>
        </p:spPr>
        <p:txBody>
          <a:bodyPr>
            <a:normAutofit fontScale="90000"/>
          </a:bodyPr>
          <a:lstStyle/>
          <a:p>
            <a:r>
              <a:rPr lang="pl-PL" b="1" dirty="0" smtClean="0">
                <a:solidFill>
                  <a:srgbClr val="FF9900"/>
                </a:solidFill>
                <a:effectLst>
                  <a:outerShdw blurRad="38100" dist="38100" dir="2700000" algn="tl">
                    <a:srgbClr val="000000">
                      <a:alpha val="43137"/>
                    </a:srgbClr>
                  </a:outerShdw>
                </a:effectLst>
              </a:rPr>
              <a:t> Schemat dysocjacji elektrolitycznej (jonowej) soli kuchennej – chlorku</a:t>
            </a:r>
            <a:r>
              <a:rPr lang="pl-PL" dirty="0" smtClean="0">
                <a:solidFill>
                  <a:srgbClr val="FF9900"/>
                </a:solidFill>
                <a:effectLst>
                  <a:outerShdw blurRad="38100" dist="38100" dir="2700000" algn="tl">
                    <a:srgbClr val="000000">
                      <a:alpha val="43137"/>
                    </a:srgbClr>
                  </a:outerShdw>
                </a:effectLst>
              </a:rPr>
              <a:t> </a:t>
            </a:r>
            <a:r>
              <a:rPr lang="pl-PL" b="1" dirty="0" smtClean="0">
                <a:solidFill>
                  <a:srgbClr val="FF9900"/>
                </a:solidFill>
                <a:effectLst>
                  <a:outerShdw blurRad="38100" dist="38100" dir="2700000" algn="tl">
                    <a:srgbClr val="000000">
                      <a:alpha val="43137"/>
                    </a:srgbClr>
                  </a:outerShdw>
                </a:effectLst>
              </a:rPr>
              <a:t>sodu.</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7164288" y="1888233"/>
            <a:ext cx="864096" cy="892695"/>
          </a:xfrm>
        </p:spPr>
        <p:txBody>
          <a:bodyPr>
            <a:normAutofit fontScale="92500" lnSpcReduction="20000"/>
          </a:bodyPr>
          <a:lstStyle/>
          <a:p>
            <a:pPr marL="0" indent="0">
              <a:buNone/>
            </a:pPr>
            <a:r>
              <a:rPr lang="pl-PL" dirty="0" smtClean="0"/>
              <a:t>                                                                             H</a:t>
            </a:r>
            <a:r>
              <a:rPr lang="pl-PL" baseline="-25000" dirty="0" smtClean="0"/>
              <a:t>2</a:t>
            </a:r>
            <a:r>
              <a:rPr lang="pl-PL" dirty="0" smtClean="0"/>
              <a:t>O</a:t>
            </a:r>
          </a:p>
          <a:p>
            <a:pPr>
              <a:buNone/>
            </a:pPr>
            <a:endParaRPr lang="pl-PL" dirty="0"/>
          </a:p>
        </p:txBody>
      </p:sp>
      <p:pic>
        <p:nvPicPr>
          <p:cNvPr id="4" name="Obraz 3" descr="C:\Users\Agnieszka\Desktop\images.jpeg"/>
          <p:cNvPicPr>
            <a:picLocks noChangeAspect="1"/>
          </p:cNvPicPr>
          <p:nvPr/>
        </p:nvPicPr>
        <p:blipFill>
          <a:blip r:embed="rId2" cstate="print"/>
          <a:stretch>
            <a:fillRect/>
          </a:stretch>
        </p:blipFill>
        <p:spPr bwMode="auto">
          <a:xfrm>
            <a:off x="755576" y="2861769"/>
            <a:ext cx="7632848" cy="2727471"/>
          </a:xfrm>
          <a:prstGeom prst="rect">
            <a:avLst/>
          </a:prstGeom>
          <a:noFill/>
          <a:ln w="9525">
            <a:noFill/>
            <a:miter lim="800000"/>
            <a:headEnd/>
            <a:tailEnd/>
          </a:ln>
        </p:spPr>
      </p:pic>
      <p:cxnSp>
        <p:nvCxnSpPr>
          <p:cNvPr id="6" name="Łącznik prosty ze strzałką 5"/>
          <p:cNvCxnSpPr/>
          <p:nvPr/>
        </p:nvCxnSpPr>
        <p:spPr>
          <a:xfrm flipH="1">
            <a:off x="6588224" y="2564904"/>
            <a:ext cx="648072" cy="43204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1431032"/>
          </a:xfrm>
        </p:spPr>
        <p:txBody>
          <a:bodyPr>
            <a:normAutofit fontScale="90000"/>
          </a:bodyPr>
          <a:lstStyle/>
          <a:p>
            <a:r>
              <a:rPr lang="pl-PL" dirty="0" smtClean="0">
                <a:solidFill>
                  <a:srgbClr val="FF9900"/>
                </a:solidFill>
                <a:effectLst>
                  <a:outerShdw blurRad="38100" dist="38100" dir="2700000" algn="tl">
                    <a:srgbClr val="000000">
                      <a:alpha val="43137"/>
                    </a:srgbClr>
                  </a:outerShdw>
                </a:effectLst>
              </a:rPr>
              <a:t>Roztwór wodny chlorku sodu (</a:t>
            </a:r>
            <a:r>
              <a:rPr lang="pl-PL" dirty="0" err="1" smtClean="0">
                <a:solidFill>
                  <a:srgbClr val="FF9900"/>
                </a:solidFill>
                <a:effectLst>
                  <a:outerShdw blurRad="38100" dist="38100" dir="2700000" algn="tl">
                    <a:srgbClr val="000000">
                      <a:alpha val="43137"/>
                    </a:srgbClr>
                  </a:outerShdw>
                </a:effectLst>
              </a:rPr>
              <a:t>NaCl</a:t>
            </a:r>
            <a:r>
              <a:rPr lang="pl-PL" dirty="0" smtClean="0">
                <a:solidFill>
                  <a:srgbClr val="FF9900"/>
                </a:solidFill>
                <a:effectLst>
                  <a:outerShdw blurRad="38100" dist="38100" dir="2700000" algn="tl">
                    <a:srgbClr val="000000">
                      <a:alpha val="43137"/>
                    </a:srgbClr>
                  </a:outerShdw>
                </a:effectLst>
              </a:rPr>
              <a:t>)  </a:t>
            </a:r>
            <a:br>
              <a:rPr lang="pl-PL" dirty="0" smtClean="0">
                <a:solidFill>
                  <a:srgbClr val="FF9900"/>
                </a:solidFill>
                <a:effectLst>
                  <a:outerShdw blurRad="38100" dist="38100" dir="2700000" algn="tl">
                    <a:srgbClr val="000000">
                      <a:alpha val="43137"/>
                    </a:srgbClr>
                  </a:outerShdw>
                </a:effectLst>
              </a:rPr>
            </a:br>
            <a:r>
              <a:rPr lang="pl-PL" dirty="0" smtClean="0">
                <a:solidFill>
                  <a:srgbClr val="FF9900"/>
                </a:solidFill>
                <a:effectLst>
                  <a:outerShdw blurRad="38100" dist="38100" dir="2700000" algn="tl">
                    <a:srgbClr val="000000">
                      <a:alpha val="43137"/>
                    </a:srgbClr>
                  </a:outerShdw>
                </a:effectLst>
              </a:rPr>
              <a:t>i octu (CH</a:t>
            </a:r>
            <a:r>
              <a:rPr lang="pl-PL" baseline="-25000" dirty="0" smtClean="0">
                <a:solidFill>
                  <a:srgbClr val="FF9900"/>
                </a:solidFill>
                <a:effectLst>
                  <a:outerShdw blurRad="38100" dist="38100" dir="2700000" algn="tl">
                    <a:srgbClr val="000000">
                      <a:alpha val="43137"/>
                    </a:srgbClr>
                  </a:outerShdw>
                </a:effectLst>
              </a:rPr>
              <a:t>3</a:t>
            </a:r>
            <a:r>
              <a:rPr lang="pl-PL" dirty="0" smtClean="0">
                <a:solidFill>
                  <a:srgbClr val="FF9900"/>
                </a:solidFill>
                <a:effectLst>
                  <a:outerShdw blurRad="38100" dist="38100" dir="2700000" algn="tl">
                    <a:srgbClr val="000000">
                      <a:alpha val="43137"/>
                    </a:srgbClr>
                  </a:outerShdw>
                </a:effectLst>
              </a:rPr>
              <a:t>COOH)</a:t>
            </a:r>
            <a:endParaRPr lang="pl-PL" dirty="0">
              <a:solidFill>
                <a:srgbClr val="FF9900"/>
              </a:solidFill>
              <a:effectLst>
                <a:outerShdw blurRad="38100" dist="38100" dir="2700000" algn="tl">
                  <a:srgbClr val="000000">
                    <a:alpha val="43137"/>
                  </a:srgbClr>
                </a:outerShdw>
              </a:effectLst>
            </a:endParaRPr>
          </a:p>
        </p:txBody>
      </p:sp>
      <p:pic>
        <p:nvPicPr>
          <p:cNvPr id="7170" name="Picture 2" descr="F:\prezentacja_FOTO_ciach\15.JPG"/>
          <p:cNvPicPr>
            <a:picLocks noGrp="1" noChangeAspect="1" noChangeArrowheads="1"/>
          </p:cNvPicPr>
          <p:nvPr>
            <p:ph idx="1"/>
          </p:nvPr>
        </p:nvPicPr>
        <p:blipFill>
          <a:blip r:embed="rId2" cstate="print"/>
          <a:srcRect/>
          <a:stretch>
            <a:fillRect/>
          </a:stretch>
        </p:blipFill>
        <p:spPr bwMode="auto">
          <a:xfrm>
            <a:off x="251520" y="1772816"/>
            <a:ext cx="3744416" cy="2808312"/>
          </a:xfrm>
          <a:prstGeom prst="rect">
            <a:avLst/>
          </a:prstGeom>
          <a:noFill/>
        </p:spPr>
      </p:pic>
      <p:pic>
        <p:nvPicPr>
          <p:cNvPr id="7171" name="Picture 3" descr="F:\prezentacja_FOTO_ciach\16.JPG"/>
          <p:cNvPicPr>
            <a:picLocks noChangeAspect="1" noChangeArrowheads="1"/>
          </p:cNvPicPr>
          <p:nvPr/>
        </p:nvPicPr>
        <p:blipFill>
          <a:blip r:embed="rId3" cstate="print"/>
          <a:srcRect/>
          <a:stretch>
            <a:fillRect/>
          </a:stretch>
        </p:blipFill>
        <p:spPr bwMode="auto">
          <a:xfrm>
            <a:off x="4788024" y="3230806"/>
            <a:ext cx="4007254" cy="3006506"/>
          </a:xfrm>
          <a:prstGeom prst="rect">
            <a:avLst/>
          </a:prstGeom>
          <a:noFill/>
        </p:spPr>
      </p:pic>
      <p:cxnSp>
        <p:nvCxnSpPr>
          <p:cNvPr id="7" name="Łącznik prosty ze strzałką 6"/>
          <p:cNvCxnSpPr>
            <a:endCxn id="7170" idx="3"/>
          </p:cNvCxnSpPr>
          <p:nvPr/>
        </p:nvCxnSpPr>
        <p:spPr>
          <a:xfrm flipH="1">
            <a:off x="3995936" y="908720"/>
            <a:ext cx="3816424" cy="22682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a:endCxn id="7171" idx="0"/>
          </p:cNvCxnSpPr>
          <p:nvPr/>
        </p:nvCxnSpPr>
        <p:spPr>
          <a:xfrm>
            <a:off x="5220072" y="1484784"/>
            <a:ext cx="1571579" cy="174602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p:cTn id="12" dur="500" fill="hold"/>
                                        <p:tgtEl>
                                          <p:spTgt spid="7171"/>
                                        </p:tgtEl>
                                        <p:attrNameLst>
                                          <p:attrName>ppt_w</p:attrName>
                                        </p:attrNameLst>
                                      </p:cBhvr>
                                      <p:tavLst>
                                        <p:tav tm="0">
                                          <p:val>
                                            <p:fltVal val="0"/>
                                          </p:val>
                                        </p:tav>
                                        <p:tav tm="100000">
                                          <p:val>
                                            <p:strVal val="#ppt_w"/>
                                          </p:val>
                                        </p:tav>
                                      </p:tavLst>
                                    </p:anim>
                                    <p:anim calcmode="lin" valueType="num">
                                      <p:cBhvr>
                                        <p:cTn id="13" dur="5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010544"/>
            <a:ext cx="8229600" cy="2836912"/>
          </a:xfrm>
        </p:spPr>
        <p:txBody>
          <a:bodyPr/>
          <a:lstStyle/>
          <a:p>
            <a:pPr marL="0" indent="0" algn="just">
              <a:buNone/>
            </a:pPr>
            <a:r>
              <a:rPr lang="pl-PL" b="1" dirty="0" smtClean="0">
                <a:solidFill>
                  <a:srgbClr val="FF9900"/>
                </a:solidFill>
                <a:effectLst>
                  <a:outerShdw blurRad="38100" dist="38100" dir="2700000" algn="tl">
                    <a:srgbClr val="000000">
                      <a:alpha val="43137"/>
                    </a:srgbClr>
                  </a:outerShdw>
                </a:effectLst>
              </a:rPr>
              <a:t>Wnioski: </a:t>
            </a:r>
            <a:r>
              <a:rPr lang="pl-PL" dirty="0" smtClean="0">
                <a:solidFill>
                  <a:srgbClr val="FF9900"/>
                </a:solidFill>
                <a:effectLst>
                  <a:outerShdw blurRad="38100" dist="38100" dir="2700000" algn="tl">
                    <a:srgbClr val="000000">
                      <a:alpha val="43137"/>
                    </a:srgbClr>
                  </a:outerShdw>
                </a:effectLst>
              </a:rPr>
              <a:t>Woda z solą kuchenną(</a:t>
            </a:r>
            <a:r>
              <a:rPr lang="pl-PL" dirty="0" err="1" smtClean="0">
                <a:solidFill>
                  <a:srgbClr val="FF9900"/>
                </a:solidFill>
                <a:effectLst>
                  <a:outerShdw blurRad="38100" dist="38100" dir="2700000" algn="tl">
                    <a:srgbClr val="000000">
                      <a:alpha val="43137"/>
                    </a:srgbClr>
                  </a:outerShdw>
                </a:effectLst>
              </a:rPr>
              <a:t>NaCl</a:t>
            </a:r>
            <a:r>
              <a:rPr lang="pl-PL" dirty="0" smtClean="0">
                <a:solidFill>
                  <a:srgbClr val="FF9900"/>
                </a:solidFill>
                <a:effectLst>
                  <a:outerShdw blurRad="38100" dist="38100" dir="2700000" algn="tl">
                    <a:srgbClr val="000000">
                      <a:alpha val="43137"/>
                    </a:srgbClr>
                  </a:outerShdw>
                </a:effectLst>
              </a:rPr>
              <a:t>) i woda z</a:t>
            </a:r>
            <a:r>
              <a:rPr lang="pl-PL" dirty="0" smtClean="0"/>
              <a:t> </a:t>
            </a:r>
            <a:r>
              <a:rPr lang="pl-PL" dirty="0" smtClean="0">
                <a:solidFill>
                  <a:srgbClr val="FF9900"/>
                </a:solidFill>
                <a:effectLst>
                  <a:outerShdw blurRad="38100" dist="38100" dir="2700000" algn="tl">
                    <a:srgbClr val="000000">
                      <a:alpha val="43137"/>
                    </a:srgbClr>
                  </a:outerShdw>
                </a:effectLst>
              </a:rPr>
              <a:t>octem(CH</a:t>
            </a:r>
            <a:r>
              <a:rPr lang="pl-PL" baseline="-25000" dirty="0" smtClean="0">
                <a:solidFill>
                  <a:srgbClr val="FF9900"/>
                </a:solidFill>
                <a:effectLst>
                  <a:outerShdw blurRad="38100" dist="38100" dir="2700000" algn="tl">
                    <a:srgbClr val="000000">
                      <a:alpha val="43137"/>
                    </a:srgbClr>
                  </a:outerShdw>
                </a:effectLst>
              </a:rPr>
              <a:t>3</a:t>
            </a:r>
            <a:r>
              <a:rPr lang="pl-PL" dirty="0" smtClean="0">
                <a:solidFill>
                  <a:srgbClr val="FF9900"/>
                </a:solidFill>
                <a:effectLst>
                  <a:outerShdw blurRad="38100" dist="38100" dir="2700000" algn="tl">
                    <a:srgbClr val="000000">
                      <a:alpha val="43137"/>
                    </a:srgbClr>
                  </a:outerShdw>
                </a:effectLst>
              </a:rPr>
              <a:t>COOH) przewodzą prąd elektryczny, ponieważ pod wpływem wody cząsteczki </a:t>
            </a:r>
            <a:r>
              <a:rPr lang="pl-PL" dirty="0" err="1" smtClean="0">
                <a:solidFill>
                  <a:srgbClr val="FF9900"/>
                </a:solidFill>
                <a:effectLst>
                  <a:outerShdw blurRad="38100" dist="38100" dir="2700000" algn="tl">
                    <a:srgbClr val="000000">
                      <a:alpha val="43137"/>
                    </a:srgbClr>
                  </a:outerShdw>
                </a:effectLst>
              </a:rPr>
              <a:t>NaCl</a:t>
            </a:r>
            <a:r>
              <a:rPr lang="pl-PL" dirty="0" smtClean="0">
                <a:solidFill>
                  <a:srgbClr val="FF9900"/>
                </a:solidFill>
                <a:effectLst>
                  <a:outerShdw blurRad="38100" dist="38100" dir="2700000" algn="tl">
                    <a:srgbClr val="000000">
                      <a:alpha val="43137"/>
                    </a:srgbClr>
                  </a:outerShdw>
                </a:effectLst>
              </a:rPr>
              <a:t> i</a:t>
            </a:r>
            <a:r>
              <a:rPr lang="pl-PL" dirty="0" smtClean="0"/>
              <a:t> </a:t>
            </a:r>
            <a:r>
              <a:rPr lang="pl-PL" dirty="0" smtClean="0">
                <a:solidFill>
                  <a:srgbClr val="FF9900"/>
                </a:solidFill>
                <a:effectLst>
                  <a:outerShdw blurRad="38100" dist="38100" dir="2700000" algn="tl">
                    <a:srgbClr val="000000">
                      <a:alpha val="43137"/>
                    </a:srgbClr>
                  </a:outerShdw>
                </a:effectLst>
              </a:rPr>
              <a:t>CH</a:t>
            </a:r>
            <a:r>
              <a:rPr lang="pl-PL" baseline="-25000" dirty="0" smtClean="0">
                <a:solidFill>
                  <a:srgbClr val="FF9900"/>
                </a:solidFill>
                <a:effectLst>
                  <a:outerShdw blurRad="38100" dist="38100" dir="2700000" algn="tl">
                    <a:srgbClr val="000000">
                      <a:alpha val="43137"/>
                    </a:srgbClr>
                  </a:outerShdw>
                </a:effectLst>
              </a:rPr>
              <a:t>3</a:t>
            </a:r>
            <a:r>
              <a:rPr lang="pl-PL" dirty="0" smtClean="0">
                <a:solidFill>
                  <a:srgbClr val="FF9900"/>
                </a:solidFill>
                <a:effectLst>
                  <a:outerShdw blurRad="38100" dist="38100" dir="2700000" algn="tl">
                    <a:srgbClr val="000000">
                      <a:alpha val="43137"/>
                    </a:srgbClr>
                  </a:outerShdw>
                </a:effectLst>
              </a:rPr>
              <a:t>COOH rozpadają się na jony, które są nośnikami ładunków prądu elektrycznego.</a:t>
            </a:r>
          </a:p>
        </p:txBody>
      </p:sp>
    </p:spTree>
  </p:cSld>
  <p:clrMapOvr>
    <a:masterClrMapping/>
  </p:clrMapOvr>
  <p:transition spd="med">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764704"/>
            <a:ext cx="8229600" cy="1143000"/>
          </a:xfrm>
        </p:spPr>
        <p:txBody>
          <a:bodyPr>
            <a:normAutofit/>
          </a:bodyPr>
          <a:lstStyle/>
          <a:p>
            <a:r>
              <a:rPr lang="pl-PL" b="1" dirty="0" smtClean="0">
                <a:solidFill>
                  <a:srgbClr val="FF9900"/>
                </a:solidFill>
                <a:effectLst>
                  <a:outerShdw blurRad="38100" dist="38100" dir="2700000" algn="tl">
                    <a:srgbClr val="000000">
                      <a:alpha val="43137"/>
                    </a:srgbClr>
                  </a:outerShdw>
                </a:effectLst>
              </a:rPr>
              <a:t>Woda destylowana</a:t>
            </a:r>
            <a:endParaRPr lang="pl-PL" dirty="0"/>
          </a:p>
        </p:txBody>
      </p:sp>
      <p:pic>
        <p:nvPicPr>
          <p:cNvPr id="8194" name="Picture 2" descr="F:\prezentacja_FOTO_ciach\17.JPG"/>
          <p:cNvPicPr>
            <a:picLocks noGrp="1" noChangeAspect="1" noChangeArrowheads="1"/>
          </p:cNvPicPr>
          <p:nvPr>
            <p:ph idx="1"/>
          </p:nvPr>
        </p:nvPicPr>
        <p:blipFill>
          <a:blip r:embed="rId2" cstate="print"/>
          <a:stretch>
            <a:fillRect/>
          </a:stretch>
        </p:blipFill>
        <p:spPr bwMode="auto">
          <a:xfrm>
            <a:off x="1739686" y="1988840"/>
            <a:ext cx="5664629" cy="4248472"/>
          </a:xfrm>
          <a:prstGeom prst="rect">
            <a:avLst/>
          </a:prstGeom>
          <a:noFill/>
        </p:spPr>
      </p:pic>
    </p:spTree>
  </p:cSld>
  <p:clrMapOvr>
    <a:masterClrMapping/>
  </p:clrMapOvr>
  <p:transition spd="med">
    <p:pull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297510"/>
            <a:ext cx="8229600" cy="2262981"/>
          </a:xfrm>
        </p:spPr>
        <p:txBody>
          <a:bodyPr/>
          <a:lstStyle/>
          <a:p>
            <a:pPr marL="0" indent="0" algn="just">
              <a:buNone/>
            </a:pPr>
            <a:r>
              <a:rPr lang="pl-PL" b="1" dirty="0" smtClean="0">
                <a:solidFill>
                  <a:srgbClr val="FF9900"/>
                </a:solidFill>
                <a:effectLst>
                  <a:outerShdw blurRad="38100" dist="38100" dir="2700000" algn="tl">
                    <a:srgbClr val="000000">
                      <a:alpha val="43137"/>
                    </a:srgbClr>
                  </a:outerShdw>
                </a:effectLst>
              </a:rPr>
              <a:t>Wnioski: Woda destylowana nie przewodzi prądu elektrycznego, ponieważ jest pozbawiona soli mineralnych i gazów, czyli nośników ładunków prądu elektrycznego.</a:t>
            </a:r>
            <a:endParaRPr lang="pl-PL" dirty="0" smtClean="0"/>
          </a:p>
        </p:txBody>
      </p:sp>
    </p:spTree>
  </p:cSld>
  <p:clrMapOvr>
    <a:masterClrMapping/>
  </p:clrMapOvr>
  <p:transition spd="med">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29600" cy="1143000"/>
          </a:xfrm>
        </p:spPr>
        <p:txBody>
          <a:bodyPr>
            <a:normAutofit fontScale="90000"/>
          </a:bodyPr>
          <a:lstStyle/>
          <a:p>
            <a:r>
              <a:rPr lang="pl-PL" b="1" dirty="0" smtClean="0">
                <a:solidFill>
                  <a:srgbClr val="FF9900"/>
                </a:solidFill>
                <a:effectLst>
                  <a:outerShdw blurRad="38100" dist="38100" dir="2700000" algn="tl">
                    <a:srgbClr val="000000">
                      <a:alpha val="43137"/>
                    </a:srgbClr>
                  </a:outerShdw>
                </a:effectLst>
              </a:rPr>
              <a:t>CZY MOŻNA ZMIESZAĆ WODĘ </a:t>
            </a:r>
            <a:br>
              <a:rPr lang="pl-PL" b="1" dirty="0" smtClean="0">
                <a:solidFill>
                  <a:srgbClr val="FF9900"/>
                </a:solidFill>
                <a:effectLst>
                  <a:outerShdw blurRad="38100" dist="38100" dir="2700000" algn="tl">
                    <a:srgbClr val="000000">
                      <a:alpha val="43137"/>
                    </a:srgbClr>
                  </a:outerShdw>
                </a:effectLst>
              </a:rPr>
            </a:br>
            <a:r>
              <a:rPr lang="pl-PL" b="1" dirty="0" smtClean="0">
                <a:solidFill>
                  <a:srgbClr val="FF9900"/>
                </a:solidFill>
                <a:effectLst>
                  <a:outerShdw blurRad="38100" dist="38100" dir="2700000" algn="tl">
                    <a:srgbClr val="000000">
                      <a:alpha val="43137"/>
                    </a:srgbClr>
                  </a:outerShdw>
                </a:effectLst>
              </a:rPr>
              <a:t>Z OLEJEM?</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179512" y="1600200"/>
            <a:ext cx="8784976" cy="4525963"/>
          </a:xfrm>
        </p:spPr>
        <p:txBody>
          <a:bodyPr/>
          <a:lstStyle/>
          <a:p>
            <a:pPr algn="just"/>
            <a:r>
              <a:rPr lang="pl-PL" b="1" dirty="0" smtClean="0">
                <a:solidFill>
                  <a:srgbClr val="FF9900"/>
                </a:solidFill>
                <a:effectLst>
                  <a:outerShdw blurRad="38100" dist="38100" dir="2700000" algn="tl">
                    <a:srgbClr val="000000">
                      <a:alpha val="43137"/>
                    </a:srgbClr>
                  </a:outerShdw>
                </a:effectLst>
              </a:rPr>
              <a:t>Hydrofilowość</a:t>
            </a:r>
            <a:r>
              <a:rPr lang="pl-PL" dirty="0" smtClean="0">
                <a:solidFill>
                  <a:srgbClr val="FF9900"/>
                </a:solidFill>
                <a:effectLst>
                  <a:outerShdw blurRad="38100" dist="38100" dir="2700000" algn="tl">
                    <a:srgbClr val="000000">
                      <a:alpha val="43137"/>
                    </a:srgbClr>
                  </a:outerShdw>
                </a:effectLst>
              </a:rPr>
              <a:t> (wodolubność) to skłonność cząsteczek chemicznych do łączenia się z wodą.</a:t>
            </a:r>
          </a:p>
          <a:p>
            <a:pPr algn="just"/>
            <a:r>
              <a:rPr lang="pl-PL" b="1" dirty="0" smtClean="0">
                <a:solidFill>
                  <a:srgbClr val="FF9900"/>
                </a:solidFill>
                <a:effectLst>
                  <a:outerShdw blurRad="38100" dist="38100" dir="2700000" algn="tl">
                    <a:srgbClr val="000000">
                      <a:alpha val="43137"/>
                    </a:srgbClr>
                  </a:outerShdw>
                </a:effectLst>
              </a:rPr>
              <a:t>Hydrofobowość</a:t>
            </a:r>
            <a:r>
              <a:rPr lang="pl-PL" dirty="0" smtClean="0">
                <a:solidFill>
                  <a:srgbClr val="FF9900"/>
                </a:solidFill>
                <a:effectLst>
                  <a:outerShdw blurRad="38100" dist="38100" dir="2700000" algn="tl">
                    <a:srgbClr val="000000">
                      <a:alpha val="43137"/>
                    </a:srgbClr>
                  </a:outerShdw>
                </a:effectLst>
              </a:rPr>
              <a:t> (gr. hydro – woda, </a:t>
            </a:r>
            <a:r>
              <a:rPr lang="pl-PL" dirty="0" err="1" smtClean="0">
                <a:solidFill>
                  <a:srgbClr val="FF9900"/>
                </a:solidFill>
                <a:effectLst>
                  <a:outerShdw blurRad="38100" dist="38100" dir="2700000" algn="tl">
                    <a:srgbClr val="000000">
                      <a:alpha val="43137"/>
                    </a:srgbClr>
                  </a:outerShdw>
                </a:effectLst>
              </a:rPr>
              <a:t>phobos</a:t>
            </a:r>
            <a:r>
              <a:rPr lang="pl-PL" dirty="0" smtClean="0">
                <a:solidFill>
                  <a:srgbClr val="FF9900"/>
                </a:solidFill>
                <a:effectLst>
                  <a:outerShdw blurRad="38100" dist="38100" dir="2700000" algn="tl">
                    <a:srgbClr val="000000">
                      <a:alpha val="43137"/>
                    </a:srgbClr>
                  </a:outerShdw>
                </a:effectLst>
              </a:rPr>
              <a:t> – strach) – skłonność cząsteczek chemicznych do odpychania od siebie cząsteczek wody.</a:t>
            </a:r>
          </a:p>
        </p:txBody>
      </p:sp>
      <p:pic>
        <p:nvPicPr>
          <p:cNvPr id="1026" name="Picture 2" descr="C:\Documents and Settings\Gość\Pulpit\images.jpg"/>
          <p:cNvPicPr>
            <a:picLocks noChangeAspect="1" noChangeArrowheads="1"/>
          </p:cNvPicPr>
          <p:nvPr/>
        </p:nvPicPr>
        <p:blipFill>
          <a:blip r:embed="rId2" cstate="print"/>
          <a:srcRect/>
          <a:stretch>
            <a:fillRect/>
          </a:stretch>
        </p:blipFill>
        <p:spPr bwMode="auto">
          <a:xfrm>
            <a:off x="2987824" y="4293096"/>
            <a:ext cx="3024336" cy="2029966"/>
          </a:xfrm>
          <a:prstGeom prst="rect">
            <a:avLst/>
          </a:prstGeom>
          <a:noFill/>
        </p:spPr>
      </p:pic>
    </p:spTree>
  </p:cSld>
  <p:clrMapOvr>
    <a:masterClrMapping/>
  </p:clrMapOvr>
  <p:transition spd="med">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C:\Users\Agnieszka\Desktop\images.jpeg"/>
          <p:cNvPicPr/>
          <p:nvPr/>
        </p:nvPicPr>
        <p:blipFill>
          <a:blip r:embed="rId2" cstate="print"/>
          <a:srcRect/>
          <a:stretch>
            <a:fillRect/>
          </a:stretch>
        </p:blipFill>
        <p:spPr bwMode="auto">
          <a:xfrm>
            <a:off x="6228183" y="4365105"/>
            <a:ext cx="2915817" cy="2492896"/>
          </a:xfrm>
          <a:prstGeom prst="rect">
            <a:avLst/>
          </a:prstGeom>
          <a:noFill/>
          <a:ln w="9525">
            <a:noFill/>
            <a:miter lim="800000"/>
            <a:headEnd/>
            <a:tailEnd/>
          </a:ln>
        </p:spPr>
      </p:pic>
      <p:sp>
        <p:nvSpPr>
          <p:cNvPr id="7" name="Tytuł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smtClean="0">
                <a:ln>
                  <a:noFill/>
                </a:ln>
                <a:solidFill>
                  <a:schemeClr val="tx1"/>
                </a:solidFill>
                <a:effectLst/>
                <a:uLnTx/>
                <a:uFillTx/>
                <a:latin typeface="+mj-lt"/>
                <a:ea typeface="+mj-ea"/>
                <a:cs typeface="+mj-cs"/>
              </a:rPr>
              <a:t> </a:t>
            </a:r>
            <a:endParaRPr kumimoji="0" lang="pl-PL"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ytuł 1"/>
          <p:cNvSpPr>
            <a:spLocks noGrp="1"/>
          </p:cNvSpPr>
          <p:nvPr>
            <p:ph type="title"/>
          </p:nvPr>
        </p:nvSpPr>
        <p:spPr>
          <a:xfrm>
            <a:off x="179512" y="274638"/>
            <a:ext cx="8784976" cy="4882554"/>
          </a:xfrm>
        </p:spPr>
        <p:txBody>
          <a:bodyPr>
            <a:normAutofit fontScale="90000"/>
          </a:bodyPr>
          <a:lstStyle/>
          <a:p>
            <a:pPr algn="just"/>
            <a:r>
              <a:rPr lang="pl-PL" dirty="0" smtClean="0">
                <a:solidFill>
                  <a:srgbClr val="FF9900"/>
                </a:solidFill>
                <a:effectLst>
                  <a:outerShdw blurRad="38100" dist="38100" dir="2700000" algn="tl">
                    <a:srgbClr val="000000">
                      <a:alpha val="43137"/>
                    </a:srgbClr>
                  </a:outerShdw>
                </a:effectLst>
              </a:rPr>
              <a:t>EMULSJA – układ dwóch niemieszających się wzajemnie cieczy. Przykładem emulsji występujących w naturze są wszelkie produkty mleczne zawierające tłuszcz. Ale również majonezy, emulsje i kremy kosmetyczne oraz różnego rodzaju roztwory białek.</a:t>
            </a:r>
            <a:endParaRPr lang="pl-PL" dirty="0">
              <a:solidFill>
                <a:srgbClr val="FF9900"/>
              </a:solidFill>
              <a:effectLst>
                <a:outerShdw blurRad="38100" dist="38100" dir="2700000" algn="tl">
                  <a:srgbClr val="000000">
                    <a:alpha val="43137"/>
                  </a:srgbClr>
                </a:outerShdw>
              </a:effectLst>
            </a:endParaRPr>
          </a:p>
        </p:txBody>
      </p:sp>
    </p:spTree>
  </p:cSld>
  <p:clrMapOvr>
    <a:masterClrMapping/>
  </p:clrMapOvr>
  <p:transition spd="med">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C:\Users\Agnieszka\Desktop\295.jpg"/>
          <p:cNvPicPr>
            <a:picLocks noGrp="1" noChangeAspect="1"/>
          </p:cNvPicPr>
          <p:nvPr>
            <p:ph idx="1"/>
          </p:nvPr>
        </p:nvPicPr>
        <p:blipFill>
          <a:blip r:embed="rId2" cstate="print"/>
          <a:stretch>
            <a:fillRect/>
          </a:stretch>
        </p:blipFill>
        <p:spPr bwMode="auto">
          <a:xfrm>
            <a:off x="30447" y="58316"/>
            <a:ext cx="9083106" cy="6741368"/>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55776" y="764704"/>
            <a:ext cx="5256584" cy="1143000"/>
          </a:xfrm>
        </p:spPr>
        <p:txBody>
          <a:bodyPr>
            <a:normAutofit/>
          </a:bodyPr>
          <a:lstStyle/>
          <a:p>
            <a:r>
              <a:rPr lang="pl-PL" b="1" dirty="0" smtClean="0">
                <a:solidFill>
                  <a:srgbClr val="FF9900"/>
                </a:solidFill>
                <a:effectLst>
                  <a:outerShdw blurRad="38100" dist="38100" dir="2700000" algn="tl">
                    <a:srgbClr val="000000">
                      <a:alpha val="43137"/>
                    </a:srgbClr>
                  </a:outerShdw>
                </a:effectLst>
              </a:rPr>
              <a:t>Woda z olejem</a:t>
            </a:r>
            <a:endParaRPr lang="pl-PL" dirty="0">
              <a:solidFill>
                <a:srgbClr val="FF9900"/>
              </a:solidFill>
              <a:effectLst>
                <a:outerShdw blurRad="38100" dist="38100" dir="2700000" algn="tl">
                  <a:srgbClr val="000000">
                    <a:alpha val="43137"/>
                  </a:srgbClr>
                </a:outerShdw>
              </a:effectLst>
            </a:endParaRPr>
          </a:p>
        </p:txBody>
      </p:sp>
      <p:pic>
        <p:nvPicPr>
          <p:cNvPr id="9218" name="Picture 2" descr="F:\prezentacja_FOTO_ciach\18.JPG"/>
          <p:cNvPicPr>
            <a:picLocks noGrp="1" noChangeAspect="1" noChangeArrowheads="1"/>
          </p:cNvPicPr>
          <p:nvPr>
            <p:ph idx="1"/>
          </p:nvPr>
        </p:nvPicPr>
        <p:blipFill>
          <a:blip r:embed="rId2" cstate="print"/>
          <a:stretch>
            <a:fillRect/>
          </a:stretch>
        </p:blipFill>
        <p:spPr bwMode="auto">
          <a:xfrm>
            <a:off x="0" y="0"/>
            <a:ext cx="3347864" cy="4461744"/>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4189715" y="3140969"/>
            <a:ext cx="4954285" cy="3717032"/>
          </a:xfrm>
          <a:prstGeom prst="rect">
            <a:avLst/>
          </a:prstGeom>
          <a:noFill/>
          <a:ln w="9525">
            <a:noFill/>
            <a:miter lim="800000"/>
            <a:headEnd/>
            <a:tailEnd/>
          </a:ln>
        </p:spPr>
      </p:pic>
      <p:sp>
        <p:nvSpPr>
          <p:cNvPr id="5" name="Tytuł 1"/>
          <p:cNvSpPr txBox="1">
            <a:spLocks/>
          </p:cNvSpPr>
          <p:nvPr/>
        </p:nvSpPr>
        <p:spPr>
          <a:xfrm>
            <a:off x="179512" y="4734272"/>
            <a:ext cx="4896544" cy="1575048"/>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1"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mj-lt"/>
                <a:ea typeface="+mj-ea"/>
                <a:cs typeface="+mj-cs"/>
              </a:rPr>
              <a:t>Woda z olejem i płynem do mycia naczyń</a:t>
            </a:r>
            <a:endParaRPr kumimoji="0" lang="pl-PL"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amond(in)">
                                      <p:cBhvr>
                                        <p:cTn id="14" dur="2000"/>
                                        <p:tgtEl>
                                          <p:spTgt spid="1026"/>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solidFill>
                  <a:srgbClr val="FF9900"/>
                </a:solidFill>
                <a:effectLst>
                  <a:outerShdw blurRad="38100" dist="38100" dir="2700000" algn="tl">
                    <a:srgbClr val="000000">
                      <a:alpha val="43137"/>
                    </a:srgbClr>
                  </a:outerShdw>
                </a:effectLst>
              </a:rPr>
              <a:t>Czym zajmowaliśmy się w ramach projektu</a:t>
            </a:r>
            <a:r>
              <a:rPr lang="pl-PL" dirty="0" smtClean="0">
                <a:solidFill>
                  <a:srgbClr val="FF9900"/>
                </a:solidFill>
                <a:effectLst>
                  <a:outerShdw blurRad="38100" dist="38100" dir="2700000" algn="tl">
                    <a:srgbClr val="000000">
                      <a:alpha val="43137"/>
                    </a:srgbClr>
                  </a:outerShdw>
                </a:effectLst>
              </a:rPr>
              <a:t>?</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92500" lnSpcReduction="10000"/>
          </a:bodyPr>
          <a:lstStyle/>
          <a:p>
            <a:pPr lvl="0"/>
            <a:r>
              <a:rPr lang="pl-PL" dirty="0">
                <a:solidFill>
                  <a:srgbClr val="FF9900"/>
                </a:solidFill>
                <a:effectLst>
                  <a:outerShdw blurRad="38100" dist="38100" dir="2700000" algn="tl">
                    <a:srgbClr val="000000">
                      <a:alpha val="43137"/>
                    </a:srgbClr>
                  </a:outerShdw>
                </a:effectLst>
              </a:rPr>
              <a:t>Jak zbudowana jest cząsteczka wody?</a:t>
            </a:r>
          </a:p>
          <a:p>
            <a:pPr lvl="0"/>
            <a:r>
              <a:rPr lang="pl-PL" dirty="0">
                <a:solidFill>
                  <a:srgbClr val="FF9900"/>
                </a:solidFill>
                <a:effectLst>
                  <a:outerShdw blurRad="38100" dist="38100" dir="2700000" algn="tl">
                    <a:srgbClr val="000000">
                      <a:alpha val="43137"/>
                    </a:srgbClr>
                  </a:outerShdw>
                </a:effectLst>
              </a:rPr>
              <a:t>Jakie są zasady dokumentowania doświadczeń przyrodniczych?</a:t>
            </a:r>
          </a:p>
          <a:p>
            <a:pPr lvl="0"/>
            <a:r>
              <a:rPr lang="pl-PL" dirty="0">
                <a:solidFill>
                  <a:srgbClr val="FF9900"/>
                </a:solidFill>
                <a:effectLst>
                  <a:outerShdw blurRad="38100" dist="38100" dir="2700000" algn="tl">
                    <a:srgbClr val="000000">
                      <a:alpha val="43137"/>
                    </a:srgbClr>
                  </a:outerShdw>
                </a:effectLst>
              </a:rPr>
              <a:t>Co pływa, a co tonie?</a:t>
            </a:r>
          </a:p>
          <a:p>
            <a:pPr lvl="0"/>
            <a:r>
              <a:rPr lang="pl-PL" dirty="0">
                <a:solidFill>
                  <a:srgbClr val="FF9900"/>
                </a:solidFill>
                <a:effectLst>
                  <a:outerShdw blurRad="38100" dist="38100" dir="2700000" algn="tl">
                    <a:srgbClr val="000000">
                      <a:alpha val="43137"/>
                    </a:srgbClr>
                  </a:outerShdw>
                </a:effectLst>
              </a:rPr>
              <a:t>Czy każdy rodzaj wody przewodzi prąd elektryczny?</a:t>
            </a:r>
          </a:p>
          <a:p>
            <a:pPr lvl="0"/>
            <a:r>
              <a:rPr lang="pl-PL" dirty="0">
                <a:solidFill>
                  <a:srgbClr val="FF9900"/>
                </a:solidFill>
                <a:effectLst>
                  <a:outerShdw blurRad="38100" dist="38100" dir="2700000" algn="tl">
                    <a:srgbClr val="000000">
                      <a:alpha val="43137"/>
                    </a:srgbClr>
                  </a:outerShdw>
                </a:effectLst>
              </a:rPr>
              <a:t>Czy można zmieszać wodę z olejem?</a:t>
            </a:r>
          </a:p>
          <a:p>
            <a:pPr lvl="0"/>
            <a:r>
              <a:rPr lang="pl-PL" dirty="0">
                <a:solidFill>
                  <a:srgbClr val="FF9900"/>
                </a:solidFill>
                <a:effectLst>
                  <a:outerShdw blurRad="38100" dist="38100" dir="2700000" algn="tl">
                    <a:srgbClr val="000000">
                      <a:alpha val="43137"/>
                    </a:srgbClr>
                  </a:outerShdw>
                </a:effectLst>
              </a:rPr>
              <a:t>W jaki sposób sprawdzić „wędrówkę” wody </a:t>
            </a:r>
            <a:r>
              <a:rPr lang="pl-PL" dirty="0" smtClean="0">
                <a:solidFill>
                  <a:srgbClr val="FF9900"/>
                </a:solidFill>
                <a:effectLst>
                  <a:outerShdw blurRad="38100" dist="38100" dir="2700000" algn="tl">
                    <a:srgbClr val="000000">
                      <a:alpha val="43137"/>
                    </a:srgbClr>
                  </a:outerShdw>
                </a:effectLst>
              </a:rPr>
              <a:t>między substancjami stałymi?</a:t>
            </a:r>
            <a:endParaRPr lang="pl-PL" dirty="0">
              <a:solidFill>
                <a:srgbClr val="FF9900"/>
              </a:solidFill>
              <a:effectLst>
                <a:outerShdw blurRad="38100" dist="38100" dir="2700000" algn="tl">
                  <a:srgbClr val="000000">
                    <a:alpha val="43137"/>
                  </a:srgbClr>
                </a:outerShdw>
              </a:effectLst>
            </a:endParaRPr>
          </a:p>
          <a:p>
            <a:endParaRPr lang="pl-PL" dirty="0">
              <a:solidFill>
                <a:srgbClr val="FF9900"/>
              </a:solidFill>
              <a:effectLst>
                <a:outerShdw blurRad="38100" dist="38100" dir="2700000" algn="tl">
                  <a:srgbClr val="000000">
                    <a:alpha val="43137"/>
                  </a:srgbClr>
                </a:outerShdw>
              </a:effectLst>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166019"/>
            <a:ext cx="8229600" cy="4525963"/>
          </a:xfrm>
        </p:spPr>
        <p:txBody>
          <a:bodyPr>
            <a:normAutofit fontScale="92500" lnSpcReduction="10000"/>
          </a:bodyPr>
          <a:lstStyle/>
          <a:p>
            <a:pPr marL="0" indent="0" algn="just">
              <a:buNone/>
            </a:pPr>
            <a:r>
              <a:rPr lang="pl-PL" sz="4000" b="1" dirty="0" smtClean="0">
                <a:solidFill>
                  <a:srgbClr val="FF9900"/>
                </a:solidFill>
                <a:effectLst>
                  <a:outerShdw blurRad="38100" dist="38100" dir="2700000" algn="tl">
                    <a:srgbClr val="000000">
                      <a:alpha val="43137"/>
                    </a:srgbClr>
                  </a:outerShdw>
                </a:effectLst>
                <a:latin typeface="+mj-lt"/>
                <a:ea typeface="+mj-ea"/>
                <a:cs typeface="+mj-cs"/>
              </a:rPr>
              <a:t>Wnioski</a:t>
            </a:r>
            <a:r>
              <a:rPr lang="pl-PL" sz="4000" dirty="0" smtClean="0">
                <a:solidFill>
                  <a:srgbClr val="FF9900"/>
                </a:solidFill>
                <a:effectLst>
                  <a:outerShdw blurRad="38100" dist="38100" dir="2700000" algn="tl">
                    <a:srgbClr val="000000">
                      <a:alpha val="43137"/>
                    </a:srgbClr>
                  </a:outerShdw>
                </a:effectLst>
                <a:latin typeface="+mj-lt"/>
                <a:ea typeface="+mj-ea"/>
                <a:cs typeface="+mj-cs"/>
              </a:rPr>
              <a:t>:  Po zamieszaniu łyżką oleju z wodą i płynem do mycia naczyń  otrzymano  mieszaninę, w której rozbiło się olej i wodę na tak małe krople, że nie były  one w stanie z powrotem połączyć się w dwie różne, separujące się substancje. </a:t>
            </a:r>
          </a:p>
          <a:p>
            <a:pPr algn="ctr">
              <a:buNone/>
            </a:pPr>
            <a:r>
              <a:rPr lang="pl-PL" sz="4000" b="1" dirty="0" smtClean="0">
                <a:solidFill>
                  <a:srgbClr val="FF9900"/>
                </a:solidFill>
                <a:effectLst>
                  <a:outerShdw blurRad="38100" dist="38100" dir="2700000" algn="tl">
                    <a:srgbClr val="000000">
                      <a:alpha val="43137"/>
                    </a:srgbClr>
                  </a:outerShdw>
                </a:effectLst>
                <a:latin typeface="+mj-lt"/>
                <a:ea typeface="+mj-ea"/>
                <a:cs typeface="+mj-cs"/>
              </a:rPr>
              <a:t>Otrzymano emulsję.</a:t>
            </a:r>
          </a:p>
          <a:p>
            <a:endParaRPr lang="pl-PL" dirty="0"/>
          </a:p>
        </p:txBody>
      </p:sp>
    </p:spTree>
  </p:cSld>
  <p:clrMapOvr>
    <a:masterClrMapping/>
  </p:clrMapOvr>
  <p:transition spd="med">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Users\Agnieszka\Desktop\dyf.jpeg"/>
          <p:cNvPicPr>
            <a:picLocks noChangeAspect="1"/>
          </p:cNvPicPr>
          <p:nvPr/>
        </p:nvPicPr>
        <p:blipFill>
          <a:blip r:embed="rId2" cstate="print"/>
          <a:stretch>
            <a:fillRect/>
          </a:stretch>
        </p:blipFill>
        <p:spPr bwMode="auto">
          <a:xfrm>
            <a:off x="5220072" y="5062124"/>
            <a:ext cx="3960440" cy="1795876"/>
          </a:xfrm>
          <a:prstGeom prst="rect">
            <a:avLst/>
          </a:prstGeom>
          <a:noFill/>
          <a:ln w="9525">
            <a:noFill/>
            <a:miter lim="800000"/>
            <a:headEnd/>
            <a:tailEnd/>
          </a:ln>
        </p:spPr>
      </p:pic>
      <p:sp>
        <p:nvSpPr>
          <p:cNvPr id="2" name="Tytuł 1"/>
          <p:cNvSpPr>
            <a:spLocks noGrp="1"/>
          </p:cNvSpPr>
          <p:nvPr>
            <p:ph type="title"/>
          </p:nvPr>
        </p:nvSpPr>
        <p:spPr>
          <a:xfrm>
            <a:off x="395536" y="260648"/>
            <a:ext cx="8229600" cy="1431032"/>
          </a:xfrm>
        </p:spPr>
        <p:txBody>
          <a:bodyPr>
            <a:normAutofit fontScale="90000"/>
          </a:bodyPr>
          <a:lstStyle/>
          <a:p>
            <a:r>
              <a:rPr lang="pl-PL" b="1" dirty="0" smtClean="0">
                <a:solidFill>
                  <a:srgbClr val="FF9900"/>
                </a:solidFill>
                <a:effectLst>
                  <a:outerShdw blurRad="38100" dist="38100" dir="2700000" algn="tl">
                    <a:srgbClr val="000000">
                      <a:alpha val="43137"/>
                    </a:srgbClr>
                  </a:outerShdw>
                </a:effectLst>
              </a:rPr>
              <a:t>CZY WODA „WĘDRUJE” MIEDZY CIAŁAMI STAŁYMI?</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lnSpcReduction="10000"/>
          </a:bodyPr>
          <a:lstStyle/>
          <a:p>
            <a:pPr marL="0" indent="0" algn="just">
              <a:buNone/>
            </a:pPr>
            <a:r>
              <a:rPr lang="pl-PL" b="1" dirty="0" smtClean="0">
                <a:solidFill>
                  <a:srgbClr val="FF9900"/>
                </a:solidFill>
                <a:effectLst>
                  <a:outerShdw blurRad="38100" dist="38100" dir="2700000" algn="tl">
                    <a:srgbClr val="000000">
                      <a:alpha val="43137"/>
                    </a:srgbClr>
                  </a:outerShdw>
                </a:effectLst>
              </a:rPr>
              <a:t>Dyfuzja  </a:t>
            </a:r>
            <a:r>
              <a:rPr lang="pl-PL" dirty="0" smtClean="0">
                <a:solidFill>
                  <a:srgbClr val="FF9900"/>
                </a:solidFill>
                <a:effectLst>
                  <a:outerShdw blurRad="38100" dist="38100" dir="2700000" algn="tl">
                    <a:srgbClr val="000000">
                      <a:alpha val="43137"/>
                    </a:srgbClr>
                  </a:outerShdw>
                </a:effectLst>
              </a:rPr>
              <a:t>to samorzutne przenikanie cząsteczek jednej fazy układu w głąb fazy drugiej, spowodowane bezładnym ruchem cieplnym, a także większych cząstek zawieszonych w płynach.</a:t>
            </a:r>
          </a:p>
          <a:p>
            <a:pPr marL="0" indent="0" algn="just">
              <a:buNone/>
            </a:pPr>
            <a:r>
              <a:rPr lang="pl-PL" dirty="0" smtClean="0">
                <a:solidFill>
                  <a:srgbClr val="FF9900"/>
                </a:solidFill>
                <a:effectLst>
                  <a:outerShdw blurRad="38100" dist="38100" dir="2700000" algn="tl">
                    <a:srgbClr val="000000">
                      <a:alpha val="43137"/>
                    </a:srgbClr>
                  </a:outerShdw>
                </a:effectLst>
              </a:rPr>
              <a:t>Dyfuzja zachodzi w każdej temperaturze. Obserwujemy ją pomiędzy gazami, cieczami i ciałami stałymi. Szybkość dyfuzji wzrasta przy podwyższaniu temperatury.</a:t>
            </a:r>
          </a:p>
          <a:p>
            <a:endParaRPr lang="pl-PL" dirty="0"/>
          </a:p>
        </p:txBody>
      </p:sp>
    </p:spTree>
  </p:cSld>
  <p:clrMapOvr>
    <a:masterClrMapping/>
  </p:clrMapOvr>
  <p:transition spd="med">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C:\Users\Agnieszka\Desktop\i.jpeg"/>
          <p:cNvPicPr preferRelativeResize="0">
            <a:picLocks noGrp="1" noChangeAspect="1"/>
          </p:cNvPicPr>
          <p:nvPr>
            <p:ph idx="1"/>
          </p:nvPr>
        </p:nvPicPr>
        <p:blipFill>
          <a:blip r:embed="rId2" cstate="print"/>
          <a:srcRect l="4764" t="7131" r="11116" b="5348"/>
          <a:stretch>
            <a:fillRect/>
          </a:stretch>
        </p:blipFill>
        <p:spPr bwMode="auto">
          <a:xfrm>
            <a:off x="218062" y="1681208"/>
            <a:ext cx="4487111" cy="4158613"/>
          </a:xfrm>
          <a:prstGeom prst="rect">
            <a:avLst/>
          </a:prstGeom>
          <a:noFill/>
          <a:ln w="9525">
            <a:noFill/>
            <a:miter lim="800000"/>
            <a:headEnd/>
            <a:tailEnd/>
          </a:ln>
        </p:spPr>
      </p:pic>
      <p:pic>
        <p:nvPicPr>
          <p:cNvPr id="5" name="Obraz 4" descr="C:\Users\Agnieszka\Desktop\12.jpeg"/>
          <p:cNvPicPr>
            <a:picLocks noChangeAspect="1"/>
          </p:cNvPicPr>
          <p:nvPr/>
        </p:nvPicPr>
        <p:blipFill>
          <a:blip r:embed="rId3" cstate="print"/>
          <a:srcRect r="21882"/>
          <a:stretch>
            <a:fillRect/>
          </a:stretch>
        </p:blipFill>
        <p:spPr bwMode="auto">
          <a:xfrm>
            <a:off x="4860032" y="-7620"/>
            <a:ext cx="3845376" cy="6865620"/>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p:val>
                                            <p:fltVal val="0.5"/>
                                          </p:val>
                                        </p:tav>
                                        <p:tav tm="100000">
                                          <p:val>
                                            <p:strVal val="#ppt_x"/>
                                          </p:val>
                                        </p:tav>
                                      </p:tavLst>
                                    </p:anim>
                                    <p:anim calcmode="lin" valueType="num">
                                      <p:cBhvr>
                                        <p:cTn id="17"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rgbClr val="FF9900"/>
                </a:solidFill>
                <a:effectLst>
                  <a:outerShdw blurRad="38100" dist="38100" dir="2700000" algn="tl">
                    <a:srgbClr val="000000">
                      <a:alpha val="43137"/>
                    </a:srgbClr>
                  </a:outerShdw>
                </a:effectLst>
              </a:rPr>
              <a:t>Gips z ziarnami</a:t>
            </a:r>
            <a:endParaRPr lang="pl-PL" dirty="0">
              <a:solidFill>
                <a:srgbClr val="FF9900"/>
              </a:soli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cstate="print"/>
          <a:srcRect/>
          <a:stretch>
            <a:fillRect/>
          </a:stretch>
        </p:blipFill>
        <p:spPr bwMode="auto">
          <a:xfrm>
            <a:off x="0" y="1196752"/>
            <a:ext cx="4473063" cy="3354797"/>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670937" y="3503203"/>
            <a:ext cx="4473063" cy="3354797"/>
          </a:xfrm>
          <a:prstGeom prst="rect">
            <a:avLst/>
          </a:prstGeom>
          <a:noFill/>
          <a:ln w="9525">
            <a:noFill/>
            <a:miter lim="800000"/>
            <a:headEnd/>
            <a:tailEnd/>
          </a:ln>
        </p:spPr>
      </p:pic>
      <p:sp>
        <p:nvSpPr>
          <p:cNvPr id="6" name="Tytuł 1"/>
          <p:cNvSpPr txBox="1">
            <a:spLocks/>
          </p:cNvSpPr>
          <p:nvPr/>
        </p:nvSpPr>
        <p:spPr>
          <a:xfrm>
            <a:off x="971600" y="163792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400" b="0"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mj-lt"/>
                <a:ea typeface="+mj-ea"/>
                <a:cs typeface="+mj-cs"/>
              </a:rPr>
              <a:t>przed dyfuzją</a:t>
            </a:r>
            <a:endParaRPr kumimoji="0" lang="pl-PL"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mj-lt"/>
              <a:ea typeface="+mj-ea"/>
              <a:cs typeface="+mj-cs"/>
            </a:endParaRPr>
          </a:p>
        </p:txBody>
      </p:sp>
      <p:sp>
        <p:nvSpPr>
          <p:cNvPr id="7" name="Tytuł 1"/>
          <p:cNvSpPr txBox="1">
            <a:spLocks/>
          </p:cNvSpPr>
          <p:nvPr/>
        </p:nvSpPr>
        <p:spPr>
          <a:xfrm>
            <a:off x="1041648" y="4806280"/>
            <a:ext cx="6266656"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4400" dirty="0" smtClean="0">
                <a:solidFill>
                  <a:srgbClr val="FF9900"/>
                </a:solidFill>
                <a:effectLst>
                  <a:outerShdw blurRad="38100" dist="38100" dir="2700000" algn="tl">
                    <a:srgbClr val="000000">
                      <a:alpha val="43137"/>
                    </a:srgbClr>
                  </a:outerShdw>
                </a:effectLst>
                <a:latin typeface="+mj-lt"/>
                <a:ea typeface="+mj-ea"/>
                <a:cs typeface="+mj-cs"/>
              </a:rPr>
              <a:t>p</a:t>
            </a:r>
            <a:r>
              <a:rPr kumimoji="0" lang="pl-PL" sz="4400" b="0"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mj-lt"/>
                <a:ea typeface="+mj-ea"/>
                <a:cs typeface="+mj-cs"/>
              </a:rPr>
              <a:t>o dyfuzji</a:t>
            </a:r>
            <a:endParaRPr kumimoji="0" lang="pl-PL"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2000"/>
                                        <p:tgtEl>
                                          <p:spTgt spid="205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par>
                          <p:cTn id="11" fill="hold">
                            <p:stCondLst>
                              <p:cond delay="2000"/>
                            </p:stCondLst>
                            <p:childTnLst>
                              <p:par>
                                <p:cTn id="12" presetID="8" presetClass="entr" presetSubtype="16"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diamond(in)">
                                      <p:cBhvr>
                                        <p:cTn id="14" dur="2000"/>
                                        <p:tgtEl>
                                          <p:spTgt spid="2052"/>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262572"/>
            <a:ext cx="8229600" cy="2332856"/>
          </a:xfrm>
        </p:spPr>
        <p:txBody>
          <a:bodyPr/>
          <a:lstStyle/>
          <a:p>
            <a:pPr marL="0" indent="0" algn="just">
              <a:buNone/>
            </a:pPr>
            <a:r>
              <a:rPr lang="pl-PL" b="1" dirty="0" smtClean="0">
                <a:solidFill>
                  <a:srgbClr val="FF9900"/>
                </a:solidFill>
                <a:effectLst>
                  <a:outerShdw blurRad="38100" dist="38100" dir="2700000" algn="tl">
                    <a:srgbClr val="000000">
                      <a:alpha val="43137"/>
                    </a:srgbClr>
                  </a:outerShdw>
                </a:effectLst>
              </a:rPr>
              <a:t>Wnioski:</a:t>
            </a:r>
            <a:r>
              <a:rPr lang="pl-PL" dirty="0" smtClean="0">
                <a:solidFill>
                  <a:srgbClr val="FF9900"/>
                </a:solidFill>
                <a:effectLst>
                  <a:outerShdw blurRad="38100" dist="38100" dir="2700000" algn="tl">
                    <a:srgbClr val="000000">
                      <a:alpha val="43137"/>
                    </a:srgbClr>
                  </a:outerShdw>
                </a:effectLst>
              </a:rPr>
              <a:t> Dyfuzja  wody z gipsu do ziaren kukurydzy spowodowała ich rozsadzenie. Doświadczenie to potwierdza fakt, iż woda „wędruje” między ciałami stałymi.</a:t>
            </a:r>
            <a:endParaRPr lang="pl-PL" dirty="0">
              <a:solidFill>
                <a:srgbClr val="FF9900"/>
              </a:solidFill>
              <a:effectLst>
                <a:outerShdw blurRad="38100" dist="38100" dir="2700000" algn="tl">
                  <a:srgbClr val="000000">
                    <a:alpha val="43137"/>
                  </a:srgbClr>
                </a:outerShdw>
              </a:effectLst>
            </a:endParaRPr>
          </a:p>
        </p:txBody>
      </p:sp>
    </p:spTree>
  </p:cSld>
  <p:clrMapOvr>
    <a:masterClrMapping/>
  </p:clrMapOvr>
  <p:transition spd="med">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9900"/>
                </a:solidFill>
                <a:effectLst>
                  <a:outerShdw blurRad="38100" dist="38100" dir="2700000" algn="tl">
                    <a:srgbClr val="000000">
                      <a:alpha val="43137"/>
                    </a:srgbClr>
                  </a:outerShdw>
                </a:effectLst>
              </a:rPr>
              <a:t>Efekty pracy badawczej</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77500" lnSpcReduction="20000"/>
          </a:bodyPr>
          <a:lstStyle/>
          <a:p>
            <a:pPr>
              <a:buNone/>
            </a:pPr>
            <a:r>
              <a:rPr lang="pl-PL" i="1" dirty="0" smtClean="0">
                <a:solidFill>
                  <a:srgbClr val="FF9900"/>
                </a:solidFill>
                <a:effectLst>
                  <a:outerShdw blurRad="38100" dist="38100" dir="2700000" algn="tl">
                    <a:srgbClr val="000000">
                      <a:alpha val="43137"/>
                    </a:srgbClr>
                  </a:outerShdw>
                </a:effectLst>
              </a:rPr>
              <a:t>Cząsteczka wody:</a:t>
            </a:r>
          </a:p>
          <a:p>
            <a:r>
              <a:rPr lang="pl-PL" dirty="0" smtClean="0">
                <a:solidFill>
                  <a:srgbClr val="FF9900"/>
                </a:solidFill>
                <a:effectLst>
                  <a:outerShdw blurRad="38100" dist="38100" dir="2700000" algn="tl">
                    <a:srgbClr val="000000">
                      <a:alpha val="43137"/>
                    </a:srgbClr>
                  </a:outerShdw>
                </a:effectLst>
              </a:rPr>
              <a:t>w  przestrzeni ma kształt tetraedru;</a:t>
            </a:r>
          </a:p>
          <a:p>
            <a:r>
              <a:rPr lang="pl-PL" dirty="0" smtClean="0">
                <a:solidFill>
                  <a:srgbClr val="FF9900"/>
                </a:solidFill>
                <a:effectLst>
                  <a:outerShdw blurRad="38100" dist="38100" dir="2700000" algn="tl">
                    <a:srgbClr val="000000">
                      <a:alpha val="43137"/>
                    </a:srgbClr>
                  </a:outerShdw>
                </a:effectLst>
              </a:rPr>
              <a:t>ma budowę polarną;</a:t>
            </a:r>
          </a:p>
          <a:p>
            <a:r>
              <a:rPr lang="pl-PL" dirty="0" smtClean="0">
                <a:solidFill>
                  <a:srgbClr val="FF9900"/>
                </a:solidFill>
                <a:effectLst>
                  <a:outerShdw blurRad="38100" dist="38100" dir="2700000" algn="tl">
                    <a:srgbClr val="000000">
                      <a:alpha val="43137"/>
                    </a:srgbClr>
                  </a:outerShdw>
                </a:effectLst>
              </a:rPr>
              <a:t>jest dipolem;</a:t>
            </a:r>
          </a:p>
          <a:p>
            <a:r>
              <a:rPr lang="pl-PL" dirty="0" smtClean="0">
                <a:solidFill>
                  <a:srgbClr val="FF9900"/>
                </a:solidFill>
                <a:effectLst>
                  <a:outerShdw blurRad="38100" dist="38100" dir="2700000" algn="tl">
                    <a:srgbClr val="000000">
                      <a:alpha val="43137"/>
                    </a:srgbClr>
                  </a:outerShdw>
                </a:effectLst>
              </a:rPr>
              <a:t>jest dobrym rozpuszczalnikiem substancji polarnych;</a:t>
            </a:r>
          </a:p>
          <a:p>
            <a:r>
              <a:rPr lang="pl-PL" dirty="0" smtClean="0">
                <a:solidFill>
                  <a:srgbClr val="FF9900"/>
                </a:solidFill>
                <a:effectLst>
                  <a:outerShdw blurRad="38100" dist="38100" dir="2700000" algn="tl">
                    <a:srgbClr val="000000">
                      <a:alpha val="43137"/>
                    </a:srgbClr>
                  </a:outerShdw>
                </a:effectLst>
              </a:rPr>
              <a:t>przyczynia się do rozpadu cząsteczek soli, kwasów na jony;</a:t>
            </a:r>
          </a:p>
          <a:p>
            <a:r>
              <a:rPr lang="pl-PL" dirty="0" smtClean="0">
                <a:solidFill>
                  <a:srgbClr val="FF9900"/>
                </a:solidFill>
                <a:effectLst>
                  <a:outerShdw blurRad="38100" dist="38100" dir="2700000" algn="tl">
                    <a:srgbClr val="000000">
                      <a:alpha val="43137"/>
                    </a:srgbClr>
                  </a:outerShdw>
                </a:effectLst>
              </a:rPr>
              <a:t>tworzy roztwory, które przewodzą prąd elektryczny;</a:t>
            </a:r>
          </a:p>
          <a:p>
            <a:r>
              <a:rPr lang="pl-PL" dirty="0" smtClean="0">
                <a:solidFill>
                  <a:srgbClr val="FF9900"/>
                </a:solidFill>
                <a:effectLst>
                  <a:outerShdw blurRad="38100" dist="38100" dir="2700000" algn="tl">
                    <a:srgbClr val="000000">
                      <a:alpha val="43137"/>
                    </a:srgbClr>
                  </a:outerShdw>
                </a:effectLst>
              </a:rPr>
              <a:t>na powierzchni tworzy sprężystą błonę zwaną napięciem powierzchniowym;</a:t>
            </a:r>
          </a:p>
          <a:p>
            <a:r>
              <a:rPr lang="pl-PL" dirty="0" smtClean="0">
                <a:solidFill>
                  <a:srgbClr val="FF9900"/>
                </a:solidFill>
                <a:effectLst>
                  <a:outerShdw blurRad="38100" dist="38100" dir="2700000" algn="tl">
                    <a:srgbClr val="000000">
                      <a:alpha val="43137"/>
                    </a:srgbClr>
                  </a:outerShdw>
                </a:effectLst>
              </a:rPr>
              <a:t>charakteryzuje się określona gęstością 1g/cm</a:t>
            </a:r>
            <a:r>
              <a:rPr lang="pl-PL" baseline="30000" dirty="0" smtClean="0">
                <a:solidFill>
                  <a:srgbClr val="FF9900"/>
                </a:solidFill>
                <a:effectLst>
                  <a:outerShdw blurRad="38100" dist="38100" dir="2700000" algn="tl">
                    <a:srgbClr val="000000">
                      <a:alpha val="43137"/>
                    </a:srgbClr>
                  </a:outerShdw>
                </a:effectLst>
              </a:rPr>
              <a:t>3</a:t>
            </a:r>
            <a:r>
              <a:rPr lang="pl-PL" dirty="0" smtClean="0">
                <a:solidFill>
                  <a:srgbClr val="FF9900"/>
                </a:solidFill>
                <a:effectLst>
                  <a:outerShdw blurRad="38100" dist="38100" dir="2700000" algn="tl">
                    <a:srgbClr val="000000">
                      <a:alpha val="43137"/>
                    </a:srgbClr>
                  </a:outerShdw>
                </a:effectLst>
              </a:rPr>
              <a:t>;</a:t>
            </a:r>
          </a:p>
          <a:p>
            <a:r>
              <a:rPr lang="pl-PL" dirty="0" smtClean="0">
                <a:solidFill>
                  <a:srgbClr val="FF9900"/>
                </a:solidFill>
                <a:effectLst>
                  <a:outerShdw blurRad="38100" dist="38100" dir="2700000" algn="tl">
                    <a:srgbClr val="000000">
                      <a:alpha val="43137"/>
                    </a:srgbClr>
                  </a:outerShdw>
                </a:effectLst>
              </a:rPr>
              <a:t>z substancjami niepolarnymi tworzy emulsje;</a:t>
            </a:r>
          </a:p>
          <a:p>
            <a:r>
              <a:rPr lang="pl-PL" dirty="0" smtClean="0">
                <a:solidFill>
                  <a:srgbClr val="FF9900"/>
                </a:solidFill>
                <a:effectLst>
                  <a:outerShdw blurRad="38100" dist="38100" dir="2700000" algn="tl">
                    <a:srgbClr val="000000">
                      <a:alpha val="43137"/>
                    </a:srgbClr>
                  </a:outerShdw>
                </a:effectLst>
              </a:rPr>
              <a:t>ulega zjawisku dyfuzji.</a:t>
            </a:r>
            <a:endParaRPr lang="pl-PL" dirty="0">
              <a:solidFill>
                <a:srgbClr val="FF9900"/>
              </a:solidFill>
              <a:effectLst>
                <a:outerShdw blurRad="38100" dist="38100" dir="2700000" algn="tl">
                  <a:srgbClr val="000000">
                    <a:alpha val="43137"/>
                  </a:srgbClr>
                </a:outerShdw>
              </a:effectLst>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C:\Users\Agnieszka\Desktop\LOTOS\6.jpeg"/>
          <p:cNvPicPr>
            <a:picLocks noChangeAspect="1" noChangeArrowheads="1"/>
          </p:cNvPicPr>
          <p:nvPr/>
        </p:nvPicPr>
        <p:blipFill>
          <a:blip r:embed="rId2" cstate="print"/>
          <a:stretch>
            <a:fillRect/>
          </a:stretch>
        </p:blipFill>
        <p:spPr bwMode="auto">
          <a:xfrm>
            <a:off x="3752850" y="3467100"/>
            <a:ext cx="5391150" cy="3390900"/>
          </a:xfrm>
          <a:prstGeom prst="rect">
            <a:avLst/>
          </a:prstGeom>
          <a:noFill/>
        </p:spPr>
      </p:pic>
      <p:sp>
        <p:nvSpPr>
          <p:cNvPr id="3" name="Symbol zastępczy zawartości 2"/>
          <p:cNvSpPr>
            <a:spLocks noGrp="1"/>
          </p:cNvSpPr>
          <p:nvPr>
            <p:ph idx="1"/>
          </p:nvPr>
        </p:nvSpPr>
        <p:spPr>
          <a:xfrm>
            <a:off x="457200" y="260648"/>
            <a:ext cx="8229600" cy="5865515"/>
          </a:xfrm>
        </p:spPr>
        <p:txBody>
          <a:bodyPr>
            <a:normAutofit/>
          </a:bodyPr>
          <a:lstStyle/>
          <a:p>
            <a:pPr marL="0" indent="0" algn="just"/>
            <a:r>
              <a:rPr lang="pl-PL" b="1" dirty="0" smtClean="0">
                <a:solidFill>
                  <a:srgbClr val="FF9900"/>
                </a:solidFill>
                <a:effectLst>
                  <a:outerShdw blurRad="38100" dist="38100" dir="2700000" algn="tl">
                    <a:srgbClr val="000000">
                      <a:alpha val="43137"/>
                    </a:srgbClr>
                  </a:outerShdw>
                </a:effectLst>
              </a:rPr>
              <a:t>Jednym słowem woda jest magiczną substancją, z którą spotykamy się przez całe życie, na każdym kroku. </a:t>
            </a:r>
          </a:p>
          <a:p>
            <a:pPr marL="0" indent="0" algn="just"/>
            <a:r>
              <a:rPr lang="pl-PL" b="1" dirty="0" smtClean="0">
                <a:solidFill>
                  <a:srgbClr val="FF9900"/>
                </a:solidFill>
                <a:effectLst>
                  <a:outerShdw blurRad="38100" dist="38100" dir="2700000" algn="tl">
                    <a:srgbClr val="000000">
                      <a:alpha val="43137"/>
                    </a:srgbClr>
                  </a:outerShdw>
                </a:effectLst>
              </a:rPr>
              <a:t>Towarzyszy nam w naszych codziennych zajęciach. </a:t>
            </a:r>
          </a:p>
          <a:p>
            <a:pPr marL="0" indent="0" algn="just"/>
            <a:r>
              <a:rPr lang="pl-PL" b="1" dirty="0" smtClean="0">
                <a:solidFill>
                  <a:srgbClr val="FF9900"/>
                </a:solidFill>
                <a:effectLst>
                  <a:outerShdw blurRad="38100" dist="38100" dir="2700000" algn="tl">
                    <a:srgbClr val="000000">
                      <a:alpha val="43137"/>
                    </a:srgbClr>
                  </a:outerShdw>
                </a:effectLst>
              </a:rPr>
              <a:t>Bez niej nie moglibyśmy się obejść.</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51" presetClass="entr" presetSubtype="0" fill="hold" nodeType="afterEffect">
                                  <p:stCondLst>
                                    <p:cond delay="0"/>
                                  </p:stCondLst>
                                  <p:childTnLst>
                                    <p:set>
                                      <p:cBhvr>
                                        <p:cTn id="21" dur="1" fill="hold">
                                          <p:stCondLst>
                                            <p:cond delay="0"/>
                                          </p:stCondLst>
                                        </p:cTn>
                                        <p:tgtEl>
                                          <p:spTgt spid="29699"/>
                                        </p:tgtEl>
                                        <p:attrNameLst>
                                          <p:attrName>style.visibility</p:attrName>
                                        </p:attrNameLst>
                                      </p:cBhvr>
                                      <p:to>
                                        <p:strVal val="visible"/>
                                      </p:to>
                                    </p:set>
                                    <p:animEffect transition="in" filter="fade">
                                      <p:cBhvr>
                                        <p:cTn id="22" dur="770" decel="100000"/>
                                        <p:tgtEl>
                                          <p:spTgt spid="29699"/>
                                        </p:tgtEl>
                                      </p:cBhvr>
                                    </p:animEffect>
                                    <p:animScale>
                                      <p:cBhvr>
                                        <p:cTn id="23" dur="770" decel="100000"/>
                                        <p:tgtEl>
                                          <p:spTgt spid="29699"/>
                                        </p:tgtEl>
                                      </p:cBhvr>
                                      <p:from x="10000" y="10000"/>
                                      <p:to x="200000" y="450000"/>
                                    </p:animScale>
                                    <p:animScale>
                                      <p:cBhvr>
                                        <p:cTn id="24" dur="1230" accel="100000" fill="hold">
                                          <p:stCondLst>
                                            <p:cond delay="770"/>
                                          </p:stCondLst>
                                        </p:cTn>
                                        <p:tgtEl>
                                          <p:spTgt spid="29699"/>
                                        </p:tgtEl>
                                      </p:cBhvr>
                                      <p:from x="200000" y="450000"/>
                                      <p:to x="100000" y="100000"/>
                                    </p:animScale>
                                    <p:set>
                                      <p:cBhvr>
                                        <p:cTn id="25" dur="770" fill="hold"/>
                                        <p:tgtEl>
                                          <p:spTgt spid="29699"/>
                                        </p:tgtEl>
                                        <p:attrNameLst>
                                          <p:attrName>ppt_x</p:attrName>
                                        </p:attrNameLst>
                                      </p:cBhvr>
                                      <p:to>
                                        <p:strVal val="(0.5)"/>
                                      </p:to>
                                    </p:set>
                                    <p:anim from="(0.5)" to="(#ppt_x)" calcmode="lin" valueType="num">
                                      <p:cBhvr>
                                        <p:cTn id="26" dur="1230" accel="100000" fill="hold">
                                          <p:stCondLst>
                                            <p:cond delay="770"/>
                                          </p:stCondLst>
                                        </p:cTn>
                                        <p:tgtEl>
                                          <p:spTgt spid="29699"/>
                                        </p:tgtEl>
                                        <p:attrNameLst>
                                          <p:attrName>ppt_x</p:attrName>
                                        </p:attrNameLst>
                                      </p:cBhvr>
                                    </p:anim>
                                    <p:set>
                                      <p:cBhvr>
                                        <p:cTn id="27" dur="770" fill="hold"/>
                                        <p:tgtEl>
                                          <p:spTgt spid="29699"/>
                                        </p:tgtEl>
                                        <p:attrNameLst>
                                          <p:attrName>ppt_y</p:attrName>
                                        </p:attrNameLst>
                                      </p:cBhvr>
                                      <p:to>
                                        <p:strVal val="(#ppt_y+0.4)"/>
                                      </p:to>
                                    </p:set>
                                    <p:anim from="(#ppt_y+0.4)" to="(#ppt_y)" calcmode="lin" valueType="num">
                                      <p:cBhvr>
                                        <p:cTn id="28" dur="1230" accel="100000" fill="hold">
                                          <p:stCondLst>
                                            <p:cond delay="770"/>
                                          </p:stCondLst>
                                        </p:cTn>
                                        <p:tgtEl>
                                          <p:spTgt spid="2969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9900"/>
                </a:solidFill>
                <a:effectLst>
                  <a:outerShdw blurRad="38100" dist="38100" dir="2700000" algn="tl">
                    <a:srgbClr val="000000">
                      <a:alpha val="43137"/>
                    </a:srgbClr>
                  </a:outerShdw>
                </a:effectLst>
              </a:rPr>
              <a:t>BIBLIOGRAFIA</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normAutofit fontScale="85000" lnSpcReduction="10000"/>
          </a:bodyPr>
          <a:lstStyle/>
          <a:p>
            <a:r>
              <a:rPr lang="pl-PL" dirty="0" smtClean="0">
                <a:solidFill>
                  <a:srgbClr val="FF9900"/>
                </a:solidFill>
                <a:effectLst>
                  <a:outerShdw blurRad="38100" dist="38100" dir="2700000" algn="tl">
                    <a:srgbClr val="000000">
                      <a:alpha val="43137"/>
                    </a:srgbClr>
                  </a:outerShdw>
                </a:effectLst>
              </a:rPr>
              <a:t>„Chemia Nowej Ery” podręcznik dla gimnazjum, część 1 i 2.</a:t>
            </a:r>
          </a:p>
          <a:p>
            <a:r>
              <a:rPr lang="pl-PL" dirty="0" smtClean="0">
                <a:solidFill>
                  <a:srgbClr val="FF9900"/>
                </a:solidFill>
                <a:effectLst>
                  <a:outerShdw blurRad="38100" dist="38100" dir="2700000" algn="tl">
                    <a:srgbClr val="000000">
                      <a:alpha val="43137"/>
                    </a:srgbClr>
                  </a:outerShdw>
                </a:effectLst>
              </a:rPr>
              <a:t> „Chemia” podręcznik do kształcenia rozszerzonego w liceach, część I chemia ogólna.</a:t>
            </a:r>
          </a:p>
          <a:p>
            <a:r>
              <a:rPr lang="pl-PL" dirty="0" smtClean="0">
                <a:solidFill>
                  <a:srgbClr val="FF9900"/>
                </a:solidFill>
                <a:effectLst>
                  <a:outerShdw blurRad="38100" dist="38100" dir="2700000" algn="tl">
                    <a:srgbClr val="000000">
                      <a:alpha val="43137"/>
                    </a:srgbClr>
                  </a:outerShdw>
                </a:effectLst>
              </a:rPr>
              <a:t>„Biologia” vademecum. </a:t>
            </a:r>
          </a:p>
          <a:p>
            <a:r>
              <a:rPr lang="pl-PL" dirty="0" smtClean="0">
                <a:solidFill>
                  <a:srgbClr val="FF9900"/>
                </a:solidFill>
                <a:effectLst>
                  <a:outerShdw blurRad="38100" dist="38100" dir="2700000" algn="tl">
                    <a:srgbClr val="000000">
                      <a:alpha val="43137"/>
                    </a:srgbClr>
                  </a:outerShdw>
                </a:effectLst>
              </a:rPr>
              <a:t>Przyroda „Ciekawi świata 4”.</a:t>
            </a:r>
          </a:p>
          <a:p>
            <a:r>
              <a:rPr lang="pl-PL" dirty="0" smtClean="0">
                <a:solidFill>
                  <a:srgbClr val="FF9900"/>
                </a:solidFill>
                <a:effectLst>
                  <a:outerShdw blurRad="38100" dist="38100" dir="2700000" algn="tl">
                    <a:srgbClr val="000000">
                      <a:alpha val="43137"/>
                    </a:srgbClr>
                  </a:outerShdw>
                </a:effectLst>
              </a:rPr>
              <a:t>„Fizyka 1” gimnazjum.</a:t>
            </a:r>
          </a:p>
          <a:p>
            <a:r>
              <a:rPr lang="pl-PL" dirty="0" smtClean="0">
                <a:solidFill>
                  <a:srgbClr val="FF9900"/>
                </a:solidFill>
                <a:effectLst>
                  <a:outerShdw blurRad="38100" dist="38100" dir="2700000" algn="tl">
                    <a:srgbClr val="000000">
                      <a:alpha val="43137"/>
                    </a:srgbClr>
                  </a:outerShdw>
                </a:effectLst>
              </a:rPr>
              <a:t>„Tajemnice przyrody” podręcznik dla klasy 5.</a:t>
            </a:r>
          </a:p>
          <a:p>
            <a:r>
              <a:rPr lang="pl-PL" dirty="0" smtClean="0">
                <a:solidFill>
                  <a:srgbClr val="FF9900"/>
                </a:solidFill>
                <a:effectLst>
                  <a:outerShdw blurRad="38100" dist="38100" dir="2700000" algn="tl">
                    <a:srgbClr val="000000">
                      <a:alpha val="43137"/>
                    </a:srgbClr>
                  </a:outerShdw>
                </a:effectLst>
              </a:rPr>
              <a:t> „Chemia” podręcznik do kształcenia rozszerzonego w liceach. Część 2. Chemia fizyczna.</a:t>
            </a:r>
          </a:p>
        </p:txBody>
      </p:sp>
    </p:spTree>
  </p:cSld>
  <p:clrMapOvr>
    <a:masterClrMapping/>
  </p:clrMapOvr>
  <p:transition spd="med">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solidFill>
                  <a:srgbClr val="FF9900"/>
                </a:solidFill>
                <a:effectLst>
                  <a:outerShdw blurRad="38100" dist="38100" dir="2700000" algn="tl">
                    <a:srgbClr val="000000">
                      <a:alpha val="43137"/>
                    </a:srgbClr>
                  </a:outerShdw>
                </a:effectLst>
              </a:rPr>
              <a:t>DZIĘKUJEMY ZA UWAGĘ</a:t>
            </a:r>
            <a:endParaRPr lang="pl-PL" dirty="0">
              <a:solidFill>
                <a:srgbClr val="FF9900"/>
              </a:solidFill>
              <a:effectLst>
                <a:outerShdw blurRad="38100" dist="38100" dir="2700000" algn="tl">
                  <a:srgbClr val="000000">
                    <a:alpha val="43137"/>
                  </a:srgbClr>
                </a:outerShdw>
              </a:effectLst>
            </a:endParaRPr>
          </a:p>
        </p:txBody>
      </p:sp>
      <p:pic>
        <p:nvPicPr>
          <p:cNvPr id="30722" name="Picture 2" descr="C:\Users\Agnieszka\Desktop\images.jpeg"/>
          <p:cNvPicPr>
            <a:picLocks noGrp="1" noChangeAspect="1" noChangeArrowheads="1"/>
          </p:cNvPicPr>
          <p:nvPr>
            <p:ph idx="1"/>
          </p:nvPr>
        </p:nvPicPr>
        <p:blipFill>
          <a:blip r:embed="rId2" cstate="print"/>
          <a:stretch>
            <a:fillRect/>
          </a:stretch>
        </p:blipFill>
        <p:spPr bwMode="auto">
          <a:xfrm>
            <a:off x="2555776" y="1988840"/>
            <a:ext cx="3486150" cy="3286125"/>
          </a:xfrm>
          <a:prstGeom prst="rect">
            <a:avLst/>
          </a:prstGeom>
          <a:noFill/>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9" fill="hold" nodeType="after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500" fill="hold"/>
                                        <p:tgtEl>
                                          <p:spTgt spid="30722"/>
                                        </p:tgtEl>
                                        <p:attrNameLst>
                                          <p:attrName>ppt_x</p:attrName>
                                        </p:attrNameLst>
                                      </p:cBhvr>
                                      <p:tavLst>
                                        <p:tav tm="0">
                                          <p:val>
                                            <p:strVal val="0-#ppt_w/2"/>
                                          </p:val>
                                        </p:tav>
                                        <p:tav tm="100000">
                                          <p:val>
                                            <p:strVal val="#ppt_x"/>
                                          </p:val>
                                        </p:tav>
                                      </p:tavLst>
                                    </p:anim>
                                    <p:anim calcmode="lin" valueType="num">
                                      <p:cBhvr additive="base">
                                        <p:cTn id="13" dur="500" fill="hold"/>
                                        <p:tgtEl>
                                          <p:spTgt spid="30722"/>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8" presetClass="emph" presetSubtype="0" fill="hold" nodeType="afterEffect">
                                  <p:stCondLst>
                                    <p:cond delay="0"/>
                                  </p:stCondLst>
                                  <p:childTnLst>
                                    <p:animRot by="21600000">
                                      <p:cBhvr>
                                        <p:cTn id="16" dur="2000" fill="hold"/>
                                        <p:tgtEl>
                                          <p:spTgt spid="307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solidFill>
                  <a:srgbClr val="FF9900"/>
                </a:solidFill>
                <a:effectLst>
                  <a:outerShdw blurRad="38100" dist="38100" dir="2700000" algn="tl">
                    <a:srgbClr val="000000">
                      <a:alpha val="43137"/>
                    </a:srgbClr>
                  </a:outerShdw>
                </a:effectLst>
              </a:rPr>
              <a:t>Autorzy projektu:</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r>
              <a:rPr lang="pl-PL" dirty="0" smtClean="0">
                <a:solidFill>
                  <a:srgbClr val="FF9900"/>
                </a:solidFill>
                <a:effectLst>
                  <a:outerShdw blurRad="38100" dist="38100" dir="2700000" algn="tl">
                    <a:srgbClr val="000000">
                      <a:alpha val="43137"/>
                    </a:srgbClr>
                  </a:outerShdw>
                </a:effectLst>
              </a:rPr>
              <a:t>Weronika </a:t>
            </a:r>
            <a:r>
              <a:rPr lang="pl-PL" dirty="0" err="1" smtClean="0">
                <a:solidFill>
                  <a:srgbClr val="FF9900"/>
                </a:solidFill>
                <a:effectLst>
                  <a:outerShdw blurRad="38100" dist="38100" dir="2700000" algn="tl">
                    <a:srgbClr val="000000">
                      <a:alpha val="43137"/>
                    </a:srgbClr>
                  </a:outerShdw>
                </a:effectLst>
              </a:rPr>
              <a:t>Ćmiel</a:t>
            </a:r>
            <a:endParaRPr lang="pl-PL" dirty="0">
              <a:solidFill>
                <a:srgbClr val="FF9900"/>
              </a:solidFill>
              <a:effectLst>
                <a:outerShdw blurRad="38100" dist="38100" dir="2700000" algn="tl">
                  <a:srgbClr val="000000">
                    <a:alpha val="43137"/>
                  </a:srgbClr>
                </a:outerShdw>
              </a:effectLst>
            </a:endParaRPr>
          </a:p>
          <a:p>
            <a:r>
              <a:rPr lang="pl-PL" dirty="0" smtClean="0">
                <a:solidFill>
                  <a:srgbClr val="FF9900"/>
                </a:solidFill>
                <a:effectLst>
                  <a:outerShdw blurRad="38100" dist="38100" dir="2700000" algn="tl">
                    <a:srgbClr val="000000">
                      <a:alpha val="43137"/>
                    </a:srgbClr>
                  </a:outerShdw>
                </a:effectLst>
              </a:rPr>
              <a:t>Wiktoria Śliwa</a:t>
            </a:r>
            <a:endParaRPr lang="pl-PL" dirty="0">
              <a:solidFill>
                <a:srgbClr val="FF9900"/>
              </a:solidFill>
              <a:effectLst>
                <a:outerShdw blurRad="38100" dist="38100" dir="2700000" algn="tl">
                  <a:srgbClr val="000000">
                    <a:alpha val="43137"/>
                  </a:srgbClr>
                </a:outerShdw>
              </a:effectLst>
            </a:endParaRPr>
          </a:p>
          <a:p>
            <a:r>
              <a:rPr lang="pl-PL" dirty="0" smtClean="0">
                <a:solidFill>
                  <a:srgbClr val="FF9900"/>
                </a:solidFill>
                <a:effectLst>
                  <a:outerShdw blurRad="38100" dist="38100" dir="2700000" algn="tl">
                    <a:srgbClr val="000000">
                      <a:alpha val="43137"/>
                    </a:srgbClr>
                  </a:outerShdw>
                </a:effectLst>
              </a:rPr>
              <a:t>Anna Szot</a:t>
            </a:r>
            <a:endParaRPr lang="pl-PL" dirty="0">
              <a:solidFill>
                <a:srgbClr val="FF9900"/>
              </a:solidFill>
              <a:effectLst>
                <a:outerShdw blurRad="38100" dist="38100" dir="2700000" algn="tl">
                  <a:srgbClr val="000000">
                    <a:alpha val="43137"/>
                  </a:srgbClr>
                </a:outerShdw>
              </a:effectLst>
            </a:endParaRPr>
          </a:p>
          <a:p>
            <a:pPr>
              <a:buNone/>
            </a:pPr>
            <a:endParaRPr lang="pl-PL" dirty="0">
              <a:solidFill>
                <a:srgbClr val="FF9900"/>
              </a:solidFill>
              <a:effectLst>
                <a:outerShdw blurRad="38100" dist="38100" dir="2700000" algn="tl">
                  <a:srgbClr val="000000">
                    <a:alpha val="43137"/>
                  </a:srgbClr>
                </a:outerShdw>
              </a:effectLst>
            </a:endParaRPr>
          </a:p>
        </p:txBody>
      </p:sp>
      <p:pic>
        <p:nvPicPr>
          <p:cNvPr id="1027" name="Picture 3" descr="F:\prezentacja_FOTO_ciach\1.JPG"/>
          <p:cNvPicPr>
            <a:picLocks noChangeAspect="1" noChangeArrowheads="1"/>
          </p:cNvPicPr>
          <p:nvPr/>
        </p:nvPicPr>
        <p:blipFill>
          <a:blip r:embed="rId2" cstate="print"/>
          <a:stretch>
            <a:fillRect/>
          </a:stretch>
        </p:blipFill>
        <p:spPr bwMode="auto">
          <a:xfrm>
            <a:off x="3491880" y="2636912"/>
            <a:ext cx="5436097" cy="4077072"/>
          </a:xfrm>
          <a:prstGeom prst="rect">
            <a:avLst/>
          </a:prstGeom>
          <a:noFill/>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smtClean="0">
                <a:solidFill>
                  <a:srgbClr val="FF9900"/>
                </a:solidFill>
                <a:effectLst>
                  <a:outerShdw blurRad="38100" dist="38100" dir="2700000" algn="tl">
                    <a:srgbClr val="000000">
                      <a:alpha val="43137"/>
                    </a:srgbClr>
                  </a:outerShdw>
                </a:effectLst>
              </a:rPr>
              <a:t>BUDOWA CZĄSTECZKI WODY</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p:txBody>
          <a:bodyPr/>
          <a:lstStyle/>
          <a:p>
            <a:pPr marL="0" indent="0" algn="just">
              <a:buNone/>
            </a:pPr>
            <a:r>
              <a:rPr lang="pl-PL" dirty="0">
                <a:solidFill>
                  <a:srgbClr val="FF9900"/>
                </a:solidFill>
                <a:effectLst>
                  <a:outerShdw blurRad="38100" dist="38100" dir="2700000" algn="tl">
                    <a:srgbClr val="000000">
                      <a:alpha val="43137"/>
                    </a:srgbClr>
                  </a:outerShdw>
                </a:effectLst>
              </a:rPr>
              <a:t>Woda - tlenek wodoru  to związek chemiczny, którego cząsteczka składa się z jednego atomu tlenu i dwóch atomów wodoru.</a:t>
            </a:r>
          </a:p>
        </p:txBody>
      </p:sp>
      <p:pic>
        <p:nvPicPr>
          <p:cNvPr id="2050" name="Picture 2" descr="F:\prezentacja_FOTO_ciach\2.JPG"/>
          <p:cNvPicPr>
            <a:picLocks noChangeAspect="1" noChangeArrowheads="1"/>
          </p:cNvPicPr>
          <p:nvPr/>
        </p:nvPicPr>
        <p:blipFill>
          <a:blip r:embed="rId2" cstate="print"/>
          <a:srcRect/>
          <a:stretch>
            <a:fillRect/>
          </a:stretch>
        </p:blipFill>
        <p:spPr bwMode="auto">
          <a:xfrm>
            <a:off x="0" y="3212976"/>
            <a:ext cx="4932040" cy="3645024"/>
          </a:xfrm>
          <a:prstGeom prst="rect">
            <a:avLst/>
          </a:prstGeom>
          <a:noFill/>
        </p:spPr>
      </p:pic>
      <p:pic>
        <p:nvPicPr>
          <p:cNvPr id="2051" name="Picture 3" descr="F:\prezentacja_FOTO_ciach\3.JPG"/>
          <p:cNvPicPr>
            <a:picLocks noChangeAspect="1" noChangeArrowheads="1"/>
          </p:cNvPicPr>
          <p:nvPr/>
        </p:nvPicPr>
        <p:blipFill>
          <a:blip r:embed="rId3" cstate="print"/>
          <a:stretch>
            <a:fillRect/>
          </a:stretch>
        </p:blipFill>
        <p:spPr bwMode="auto">
          <a:xfrm>
            <a:off x="4932039" y="3451312"/>
            <a:ext cx="4224469" cy="3168352"/>
          </a:xfrm>
          <a:prstGeom prst="rect">
            <a:avLst/>
          </a:prstGeom>
          <a:noFill/>
        </p:spPr>
      </p:pic>
    </p:spTree>
  </p:cSld>
  <p:clrMapOvr>
    <a:masterClrMapping/>
  </p:clrMapOvr>
  <p:transition spd="med">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0"/>
            <a:ext cx="8229600" cy="940966"/>
          </a:xfrm>
        </p:spPr>
        <p:txBody>
          <a:bodyPr>
            <a:normAutofit/>
          </a:bodyPr>
          <a:lstStyle/>
          <a:p>
            <a:r>
              <a:rPr lang="pl-PL" dirty="0">
                <a:solidFill>
                  <a:srgbClr val="FF9900"/>
                </a:solidFill>
                <a:effectLst>
                  <a:outerShdw blurRad="38100" dist="38100" dir="2700000" algn="tl">
                    <a:srgbClr val="000000">
                      <a:alpha val="43137"/>
                    </a:srgbClr>
                  </a:outerShdw>
                </a:effectLst>
              </a:rPr>
              <a:t>Jak wygląda c</a:t>
            </a:r>
            <a:r>
              <a:rPr lang="pl-PL" i="1" dirty="0">
                <a:solidFill>
                  <a:srgbClr val="FF9900"/>
                </a:solidFill>
                <a:effectLst>
                  <a:outerShdw blurRad="38100" dist="38100" dir="2700000" algn="tl">
                    <a:srgbClr val="000000">
                      <a:alpha val="43137"/>
                    </a:srgbClr>
                  </a:outerShdw>
                </a:effectLst>
              </a:rPr>
              <a:t>z</a:t>
            </a:r>
            <a:r>
              <a:rPr lang="pl-PL" dirty="0">
                <a:solidFill>
                  <a:srgbClr val="FF9900"/>
                </a:solidFill>
                <a:effectLst>
                  <a:outerShdw blurRad="38100" dist="38100" dir="2700000" algn="tl">
                    <a:srgbClr val="000000">
                      <a:alpha val="43137"/>
                    </a:srgbClr>
                  </a:outerShdw>
                </a:effectLst>
              </a:rPr>
              <a:t>ąsteczka wody</a:t>
            </a:r>
            <a:r>
              <a:rPr lang="pl-PL" dirty="0" smtClean="0">
                <a:solidFill>
                  <a:srgbClr val="FF9900"/>
                </a:solidFill>
                <a:effectLst>
                  <a:outerShdw blurRad="38100" dist="38100" dir="2700000" algn="tl">
                    <a:srgbClr val="000000">
                      <a:alpha val="43137"/>
                    </a:srgbClr>
                  </a:outerShdw>
                </a:effectLst>
              </a:rPr>
              <a:t>?</a:t>
            </a:r>
            <a:endParaRPr lang="pl-PL" dirty="0">
              <a:solidFill>
                <a:srgbClr val="FF990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539552" y="836712"/>
            <a:ext cx="8229600" cy="4525963"/>
          </a:xfrm>
        </p:spPr>
        <p:txBody>
          <a:bodyPr>
            <a:normAutofit/>
          </a:bodyPr>
          <a:lstStyle/>
          <a:p>
            <a:r>
              <a:rPr lang="pl-PL" dirty="0">
                <a:solidFill>
                  <a:srgbClr val="FF9900"/>
                </a:solidFill>
                <a:effectLst>
                  <a:outerShdw blurRad="38100" dist="38100" dir="2700000" algn="tl">
                    <a:srgbClr val="000000">
                      <a:alpha val="43137"/>
                    </a:srgbClr>
                  </a:outerShdw>
                </a:effectLst>
              </a:rPr>
              <a:t>W rzucie na płaszczyznę ma wygląd trójkąta równoramiennego z atomem tlenu w jednym narożu trójkąta i atomami wodoru </a:t>
            </a:r>
            <a:r>
              <a:rPr lang="pl-PL" dirty="0" smtClean="0">
                <a:solidFill>
                  <a:srgbClr val="FF9900"/>
                </a:solidFill>
                <a:effectLst>
                  <a:outerShdw blurRad="38100" dist="38100" dir="2700000" algn="tl">
                    <a:srgbClr val="000000">
                      <a:alpha val="43137"/>
                    </a:srgbClr>
                  </a:outerShdw>
                </a:effectLst>
              </a:rPr>
              <a:t>w</a:t>
            </a:r>
            <a:r>
              <a:rPr lang="pl-PL" dirty="0" smtClean="0">
                <a:solidFill>
                  <a:srgbClr val="FF9900"/>
                </a:solidFill>
                <a:effectLst>
                  <a:outerShdw blurRad="38100" dist="38100" dir="2700000" algn="tl">
                    <a:srgbClr val="000000">
                      <a:alpha val="43137"/>
                    </a:srgbClr>
                  </a:outerShdw>
                </a:effectLst>
                <a:latin typeface="Courier New"/>
                <a:cs typeface="Courier New"/>
              </a:rPr>
              <a:t> </a:t>
            </a:r>
            <a:r>
              <a:rPr lang="pl-PL" dirty="0" smtClean="0">
                <a:solidFill>
                  <a:srgbClr val="FF9900"/>
                </a:solidFill>
                <a:effectLst>
                  <a:outerShdw blurRad="38100" dist="38100" dir="2700000" algn="tl">
                    <a:srgbClr val="000000">
                      <a:alpha val="43137"/>
                    </a:srgbClr>
                  </a:outerShdw>
                </a:effectLst>
              </a:rPr>
              <a:t>pozostałych </a:t>
            </a:r>
            <a:r>
              <a:rPr lang="pl-PL" dirty="0">
                <a:solidFill>
                  <a:srgbClr val="FF9900"/>
                </a:solidFill>
                <a:effectLst>
                  <a:outerShdw blurRad="38100" dist="38100" dir="2700000" algn="tl">
                    <a:srgbClr val="000000">
                      <a:alpha val="43137"/>
                    </a:srgbClr>
                  </a:outerShdw>
                </a:effectLst>
              </a:rPr>
              <a:t>dwóch</a:t>
            </a:r>
            <a:r>
              <a:rPr lang="pl-PL" dirty="0" smtClean="0">
                <a:solidFill>
                  <a:srgbClr val="FF9900"/>
                </a:solidFill>
                <a:effectLst>
                  <a:outerShdw blurRad="38100" dist="38100" dir="2700000" algn="tl">
                    <a:srgbClr val="000000">
                      <a:alpha val="43137"/>
                    </a:srgbClr>
                  </a:outerShdw>
                </a:effectLst>
              </a:rPr>
              <a:t>.</a:t>
            </a:r>
            <a:endParaRPr lang="pl-PL" dirty="0">
              <a:solidFill>
                <a:srgbClr val="FF9900"/>
              </a:solidFill>
              <a:effectLst>
                <a:outerShdw blurRad="38100" dist="38100" dir="2700000" algn="tl">
                  <a:srgbClr val="000000">
                    <a:alpha val="43137"/>
                  </a:srgbClr>
                </a:outerShdw>
              </a:effectLst>
            </a:endParaRPr>
          </a:p>
          <a:p>
            <a:r>
              <a:rPr lang="pl-PL" dirty="0">
                <a:solidFill>
                  <a:srgbClr val="FF9900"/>
                </a:solidFill>
                <a:effectLst>
                  <a:outerShdw blurRad="38100" dist="38100" dir="2700000" algn="tl">
                    <a:srgbClr val="000000">
                      <a:alpha val="43137"/>
                    </a:srgbClr>
                  </a:outerShdw>
                </a:effectLst>
              </a:rPr>
              <a:t>Kąt między wiązaniami H - O ma wartość </a:t>
            </a:r>
            <a:r>
              <a:rPr lang="pl-PL" dirty="0" smtClean="0">
                <a:solidFill>
                  <a:srgbClr val="FF9900"/>
                </a:solidFill>
                <a:effectLst>
                  <a:outerShdw blurRad="38100" dist="38100" dir="2700000" algn="tl">
                    <a:srgbClr val="000000">
                      <a:alpha val="43137"/>
                    </a:srgbClr>
                  </a:outerShdw>
                </a:effectLst>
              </a:rPr>
              <a:t>1,82</a:t>
            </a:r>
            <a:r>
              <a:rPr lang="pl-PL" dirty="0" smtClean="0">
                <a:solidFill>
                  <a:srgbClr val="FF9900"/>
                </a:solidFill>
                <a:effectLst>
                  <a:outerShdw blurRad="38100" dist="38100" dir="2700000" algn="tl">
                    <a:srgbClr val="000000">
                      <a:alpha val="43137"/>
                    </a:srgbClr>
                  </a:outerShdw>
                </a:effectLst>
                <a:latin typeface="Courier New"/>
                <a:cs typeface="Courier New"/>
              </a:rPr>
              <a:t> </a:t>
            </a:r>
            <a:r>
              <a:rPr lang="pl-PL" dirty="0" smtClean="0">
                <a:solidFill>
                  <a:srgbClr val="FF9900"/>
                </a:solidFill>
                <a:effectLst>
                  <a:outerShdw blurRad="38100" dist="38100" dir="2700000" algn="tl">
                    <a:srgbClr val="000000">
                      <a:alpha val="43137"/>
                    </a:srgbClr>
                  </a:outerShdw>
                </a:effectLst>
              </a:rPr>
              <a:t>radianów.</a:t>
            </a:r>
            <a:endParaRPr lang="pl-PL" dirty="0">
              <a:solidFill>
                <a:srgbClr val="FF9900"/>
              </a:solidFill>
              <a:effectLst>
                <a:outerShdw blurRad="38100" dist="38100" dir="2700000" algn="tl">
                  <a:srgbClr val="000000">
                    <a:alpha val="43137"/>
                  </a:srgbClr>
                </a:outerShdw>
              </a:effectLst>
            </a:endParaRPr>
          </a:p>
        </p:txBody>
      </p:sp>
      <p:pic>
        <p:nvPicPr>
          <p:cNvPr id="5" name="Obraz 4" descr="Schowek04.gif"/>
          <p:cNvPicPr>
            <a:picLocks noChangeAspect="1"/>
          </p:cNvPicPr>
          <p:nvPr/>
        </p:nvPicPr>
        <p:blipFill>
          <a:blip r:embed="rId2" cstate="print"/>
          <a:stretch>
            <a:fillRect/>
          </a:stretch>
        </p:blipFill>
        <p:spPr>
          <a:xfrm>
            <a:off x="2123728" y="3501008"/>
            <a:ext cx="4772025" cy="2952750"/>
          </a:xfrm>
          <a:prstGeom prst="rect">
            <a:avLst/>
          </a:prstGeom>
        </p:spPr>
      </p:pic>
    </p:spTree>
  </p:cSld>
  <p:clrMapOvr>
    <a:masterClrMapping/>
  </p:clrMapOvr>
  <p:transition spd="med">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2"/>
          <p:cNvSpPr txBox="1">
            <a:spLocks/>
          </p:cNvSpPr>
          <p:nvPr/>
        </p:nvSpPr>
        <p:spPr>
          <a:xfrm>
            <a:off x="3995936" y="1600200"/>
            <a:ext cx="4690864" cy="4525963"/>
          </a:xfrm>
          <a:prstGeom prst="rect">
            <a:avLst/>
          </a:prstGeom>
        </p:spPr>
        <p:txBody>
          <a:bodyPr vert="horz" lIns="91440" tIns="45720" rIns="91440" bIns="45720" rtlCol="0">
            <a:normAutofit/>
          </a:bodyPr>
          <a:lstStyle/>
          <a:p>
            <a:pPr marR="0" lvl="0" algn="just" defTabSz="914400" rtl="0" eaLnBrk="1" fontAlgn="auto" latinLnBrk="0" hangingPunct="1">
              <a:lnSpc>
                <a:spcPct val="100000"/>
              </a:lnSpc>
              <a:spcBef>
                <a:spcPct val="20000"/>
              </a:spcBef>
              <a:spcAft>
                <a:spcPts val="0"/>
              </a:spcAft>
              <a:buClrTx/>
              <a:buSzTx/>
              <a:tabLst/>
              <a:defRPr/>
            </a:pPr>
            <a:r>
              <a:rPr kumimoji="0" lang="pl-PL" sz="3200" b="0" i="0" u="none" strike="noStrike" kern="1200" cap="none" spc="0" normalizeH="0" baseline="0" noProof="0" dirty="0" smtClean="0">
                <a:ln>
                  <a:noFill/>
                </a:ln>
                <a:solidFill>
                  <a:srgbClr val="FF9900"/>
                </a:solidFill>
                <a:effectLst>
                  <a:outerShdw blurRad="38100" dist="38100" dir="2700000" algn="tl">
                    <a:srgbClr val="000000">
                      <a:alpha val="43137"/>
                    </a:srgbClr>
                  </a:outerShdw>
                </a:effectLst>
                <a:uLnTx/>
                <a:uFillTx/>
                <a:latin typeface="+mn-lt"/>
                <a:ea typeface="+mn-ea"/>
                <a:cs typeface="+mn-cs"/>
              </a:rPr>
              <a:t>W trzech wymiarach cząsteczka wody ma kształt tetraedru z atomem tlenu w środku i atomami wodoru oraz wolnymi parami elektronowymi w wierzchołkach.</a:t>
            </a:r>
          </a:p>
        </p:txBody>
      </p:sp>
      <p:pic>
        <p:nvPicPr>
          <p:cNvPr id="10" name="Symbol zastępczy zawartości 9" descr="woda1.gif"/>
          <p:cNvPicPr>
            <a:picLocks noGrp="1" noChangeAspect="1"/>
          </p:cNvPicPr>
          <p:nvPr>
            <p:ph idx="1"/>
          </p:nvPr>
        </p:nvPicPr>
        <p:blipFill>
          <a:blip r:embed="rId2" cstate="print"/>
          <a:stretch>
            <a:fillRect/>
          </a:stretch>
        </p:blipFill>
        <p:spPr>
          <a:xfrm>
            <a:off x="395536" y="1556791"/>
            <a:ext cx="3672408" cy="3498713"/>
          </a:xfrm>
        </p:spPr>
      </p:pic>
    </p:spTree>
  </p:cSld>
  <p:clrMapOvr>
    <a:masterClrMapping/>
  </p:clrMapOvr>
  <p:transition spd="med">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1560" y="0"/>
            <a:ext cx="8229600" cy="4525963"/>
          </a:xfrm>
        </p:spPr>
        <p:txBody>
          <a:bodyPr/>
          <a:lstStyle/>
          <a:p>
            <a:pPr marL="0" indent="0" algn="just">
              <a:buNone/>
            </a:pPr>
            <a:r>
              <a:rPr lang="pl-PL" dirty="0">
                <a:solidFill>
                  <a:srgbClr val="FF9900"/>
                </a:solidFill>
                <a:effectLst>
                  <a:outerShdw blurRad="38100" dist="38100" dir="2700000" algn="tl">
                    <a:srgbClr val="000000">
                      <a:alpha val="43137"/>
                    </a:srgbClr>
                  </a:outerShdw>
                </a:effectLst>
              </a:rPr>
              <a:t>Cząsteczka wody ma dwa bieguny: ujemny, </a:t>
            </a:r>
            <a:r>
              <a:rPr lang="pl-PL" dirty="0" smtClean="0">
                <a:solidFill>
                  <a:srgbClr val="FF9900"/>
                </a:solidFill>
                <a:effectLst>
                  <a:outerShdw blurRad="38100" dist="38100" dir="2700000" algn="tl">
                    <a:srgbClr val="000000">
                      <a:alpha val="43137"/>
                    </a:srgbClr>
                  </a:outerShdw>
                </a:effectLst>
              </a:rPr>
              <a:t>w</a:t>
            </a:r>
            <a:r>
              <a:rPr lang="pl-PL" dirty="0" smtClean="0">
                <a:solidFill>
                  <a:srgbClr val="FF9900"/>
                </a:solidFill>
                <a:effectLst>
                  <a:outerShdw blurRad="38100" dist="38100" dir="2700000" algn="tl">
                    <a:srgbClr val="000000">
                      <a:alpha val="43137"/>
                    </a:srgbClr>
                  </a:outerShdw>
                </a:effectLst>
                <a:latin typeface="Courier New"/>
                <a:cs typeface="Courier New"/>
              </a:rPr>
              <a:t> </a:t>
            </a:r>
            <a:r>
              <a:rPr lang="pl-PL" dirty="0" smtClean="0">
                <a:solidFill>
                  <a:srgbClr val="FF9900"/>
                </a:solidFill>
                <a:effectLst>
                  <a:outerShdw blurRad="38100" dist="38100" dir="2700000" algn="tl">
                    <a:srgbClr val="000000">
                      <a:alpha val="43137"/>
                    </a:srgbClr>
                  </a:outerShdw>
                </a:effectLst>
              </a:rPr>
              <a:t>pobliżu </a:t>
            </a:r>
            <a:r>
              <a:rPr lang="pl-PL" dirty="0">
                <a:solidFill>
                  <a:srgbClr val="FF9900"/>
                </a:solidFill>
                <a:effectLst>
                  <a:outerShdw blurRad="38100" dist="38100" dir="2700000" algn="tl">
                    <a:srgbClr val="000000">
                      <a:alpha val="43137"/>
                    </a:srgbClr>
                  </a:outerShdw>
                </a:effectLst>
              </a:rPr>
              <a:t>atomu tlenu i dodatni w pobliżu atomów wodoru, jest dipolem, czyli ma budowę </a:t>
            </a:r>
            <a:r>
              <a:rPr lang="pl-PL" dirty="0" smtClean="0">
                <a:solidFill>
                  <a:srgbClr val="FF9900"/>
                </a:solidFill>
                <a:effectLst>
                  <a:outerShdw blurRad="38100" dist="38100" dir="2700000" algn="tl">
                    <a:srgbClr val="000000">
                      <a:alpha val="43137"/>
                    </a:srgbClr>
                  </a:outerShdw>
                </a:effectLst>
              </a:rPr>
              <a:t>polarną.</a:t>
            </a:r>
            <a:endParaRPr lang="pl-PL" dirty="0">
              <a:solidFill>
                <a:srgbClr val="FF9900"/>
              </a:solidFill>
              <a:effectLst>
                <a:outerShdw blurRad="38100" dist="38100" dir="2700000" algn="tl">
                  <a:srgbClr val="000000">
                    <a:alpha val="43137"/>
                  </a:srgbClr>
                </a:outerShdw>
              </a:effectLst>
            </a:endParaRPr>
          </a:p>
        </p:txBody>
      </p:sp>
      <p:grpSp>
        <p:nvGrpSpPr>
          <p:cNvPr id="12" name="Grupa 11"/>
          <p:cNvGrpSpPr/>
          <p:nvPr/>
        </p:nvGrpSpPr>
        <p:grpSpPr>
          <a:xfrm>
            <a:off x="1835696" y="1700808"/>
            <a:ext cx="2071464" cy="3384376"/>
            <a:chOff x="1835696" y="1700808"/>
            <a:chExt cx="2071464" cy="3384376"/>
          </a:xfrm>
        </p:grpSpPr>
        <p:grpSp>
          <p:nvGrpSpPr>
            <p:cNvPr id="9" name="Grupa 8"/>
            <p:cNvGrpSpPr/>
            <p:nvPr/>
          </p:nvGrpSpPr>
          <p:grpSpPr>
            <a:xfrm>
              <a:off x="1835696" y="2636912"/>
              <a:ext cx="2071464" cy="1584176"/>
              <a:chOff x="4860032" y="2780928"/>
              <a:chExt cx="2071464" cy="1584176"/>
            </a:xfrm>
          </p:grpSpPr>
          <p:sp>
            <p:nvSpPr>
              <p:cNvPr id="5" name="Elipsa 4"/>
              <p:cNvSpPr/>
              <p:nvPr/>
            </p:nvSpPr>
            <p:spPr>
              <a:xfrm>
                <a:off x="5148064" y="2780928"/>
                <a:ext cx="14401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Elipsa 5"/>
              <p:cNvSpPr/>
              <p:nvPr/>
            </p:nvSpPr>
            <p:spPr>
              <a:xfrm>
                <a:off x="4860032" y="3645024"/>
                <a:ext cx="703312" cy="7033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Elipsa 6"/>
              <p:cNvSpPr/>
              <p:nvPr/>
            </p:nvSpPr>
            <p:spPr>
              <a:xfrm>
                <a:off x="6228184" y="3661792"/>
                <a:ext cx="703312" cy="7033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10" name="pole tekstowe 9"/>
            <p:cNvSpPr txBox="1"/>
            <p:nvPr/>
          </p:nvSpPr>
          <p:spPr>
            <a:xfrm>
              <a:off x="2483768" y="1700808"/>
              <a:ext cx="747320" cy="1446550"/>
            </a:xfrm>
            <a:prstGeom prst="rect">
              <a:avLst/>
            </a:prstGeom>
            <a:noFill/>
          </p:spPr>
          <p:txBody>
            <a:bodyPr wrap="none" rtlCol="0">
              <a:spAutoFit/>
            </a:bodyPr>
            <a:lstStyle/>
            <a:p>
              <a:r>
                <a:rPr lang="pl-PL" sz="8800" b="1" dirty="0" smtClean="0"/>
                <a:t>−</a:t>
              </a:r>
              <a:endParaRPr lang="pl-PL" sz="8800" b="1" dirty="0"/>
            </a:p>
          </p:txBody>
        </p:sp>
        <p:sp>
          <p:nvSpPr>
            <p:cNvPr id="11" name="pole tekstowe 10"/>
            <p:cNvSpPr txBox="1"/>
            <p:nvPr/>
          </p:nvSpPr>
          <p:spPr>
            <a:xfrm>
              <a:off x="2483768" y="3638634"/>
              <a:ext cx="747320" cy="1446550"/>
            </a:xfrm>
            <a:prstGeom prst="rect">
              <a:avLst/>
            </a:prstGeom>
            <a:noFill/>
          </p:spPr>
          <p:txBody>
            <a:bodyPr wrap="none" rtlCol="0">
              <a:spAutoFit/>
            </a:bodyPr>
            <a:lstStyle/>
            <a:p>
              <a:r>
                <a:rPr lang="pl-PL" sz="8800" b="1" dirty="0" smtClean="0"/>
                <a:t>+</a:t>
              </a:r>
              <a:endParaRPr lang="pl-PL" sz="8800" b="1" dirty="0"/>
            </a:p>
          </p:txBody>
        </p:sp>
      </p:grpSp>
      <p:grpSp>
        <p:nvGrpSpPr>
          <p:cNvPr id="21" name="Grupa 20"/>
          <p:cNvGrpSpPr/>
          <p:nvPr/>
        </p:nvGrpSpPr>
        <p:grpSpPr>
          <a:xfrm>
            <a:off x="4860032" y="1916832"/>
            <a:ext cx="3490467" cy="3384376"/>
            <a:chOff x="4427984" y="1916832"/>
            <a:chExt cx="3490467" cy="3384376"/>
          </a:xfrm>
        </p:grpSpPr>
        <p:grpSp>
          <p:nvGrpSpPr>
            <p:cNvPr id="13" name="Grupa 12"/>
            <p:cNvGrpSpPr/>
            <p:nvPr/>
          </p:nvGrpSpPr>
          <p:grpSpPr>
            <a:xfrm>
              <a:off x="4427984" y="1916832"/>
              <a:ext cx="1440160" cy="3384376"/>
              <a:chOff x="2123728" y="1700808"/>
              <a:chExt cx="1440160" cy="3384376"/>
            </a:xfrm>
          </p:grpSpPr>
          <p:sp>
            <p:nvSpPr>
              <p:cNvPr id="17" name="Elipsa 16"/>
              <p:cNvSpPr/>
              <p:nvPr/>
            </p:nvSpPr>
            <p:spPr>
              <a:xfrm>
                <a:off x="2123728" y="1916832"/>
                <a:ext cx="1440160" cy="295232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ole tekstowe 14"/>
              <p:cNvSpPr txBox="1"/>
              <p:nvPr/>
            </p:nvSpPr>
            <p:spPr>
              <a:xfrm>
                <a:off x="2483768" y="1700808"/>
                <a:ext cx="747320" cy="1446550"/>
              </a:xfrm>
              <a:prstGeom prst="rect">
                <a:avLst/>
              </a:prstGeom>
              <a:noFill/>
            </p:spPr>
            <p:txBody>
              <a:bodyPr wrap="none" rtlCol="0">
                <a:spAutoFit/>
              </a:bodyPr>
              <a:lstStyle/>
              <a:p>
                <a:r>
                  <a:rPr lang="pl-PL" sz="8800" b="1" dirty="0" smtClean="0"/>
                  <a:t>−</a:t>
                </a:r>
                <a:endParaRPr lang="pl-PL" sz="8800" b="1" dirty="0"/>
              </a:p>
            </p:txBody>
          </p:sp>
          <p:sp>
            <p:nvSpPr>
              <p:cNvPr id="16" name="pole tekstowe 15"/>
              <p:cNvSpPr txBox="1"/>
              <p:nvPr/>
            </p:nvSpPr>
            <p:spPr>
              <a:xfrm>
                <a:off x="2483768" y="3638634"/>
                <a:ext cx="747320" cy="1446550"/>
              </a:xfrm>
              <a:prstGeom prst="rect">
                <a:avLst/>
              </a:prstGeom>
              <a:noFill/>
            </p:spPr>
            <p:txBody>
              <a:bodyPr wrap="none" rtlCol="0">
                <a:spAutoFit/>
              </a:bodyPr>
              <a:lstStyle/>
              <a:p>
                <a:r>
                  <a:rPr lang="pl-PL" sz="8800" b="1" dirty="0" smtClean="0"/>
                  <a:t>+</a:t>
                </a:r>
                <a:endParaRPr lang="pl-PL" sz="8800" b="1" dirty="0"/>
              </a:p>
            </p:txBody>
          </p:sp>
        </p:grpSp>
        <p:sp>
          <p:nvSpPr>
            <p:cNvPr id="20" name="pole tekstowe 19"/>
            <p:cNvSpPr txBox="1"/>
            <p:nvPr/>
          </p:nvSpPr>
          <p:spPr>
            <a:xfrm>
              <a:off x="6012160" y="3055022"/>
              <a:ext cx="1906291" cy="1107996"/>
            </a:xfrm>
            <a:prstGeom prst="rect">
              <a:avLst/>
            </a:prstGeom>
            <a:noFill/>
          </p:spPr>
          <p:txBody>
            <a:bodyPr wrap="none" rtlCol="0">
              <a:spAutoFit/>
            </a:bodyPr>
            <a:lstStyle/>
            <a:p>
              <a:r>
                <a:rPr lang="pl-PL" sz="6600" dirty="0" smtClean="0"/>
                <a:t>dipol</a:t>
              </a:r>
              <a:endParaRPr lang="pl-PL" dirty="0"/>
            </a:p>
          </p:txBody>
        </p:sp>
      </p:grpSp>
    </p:spTree>
  </p:cSld>
  <p:clrMapOvr>
    <a:masterClrMapping/>
  </p:clrMapOvr>
  <p:transition spd="med">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88641"/>
            <a:ext cx="8229600" cy="2952328"/>
          </a:xfrm>
        </p:spPr>
        <p:txBody>
          <a:bodyPr>
            <a:normAutofit/>
          </a:bodyPr>
          <a:lstStyle/>
          <a:p>
            <a:pPr marL="0" indent="0" algn="just">
              <a:buNone/>
            </a:pPr>
            <a:r>
              <a:rPr lang="pl-PL" dirty="0">
                <a:solidFill>
                  <a:srgbClr val="FF9900"/>
                </a:solidFill>
                <a:effectLst>
                  <a:outerShdw blurRad="38100" dist="38100" dir="2700000" algn="tl">
                    <a:srgbClr val="000000">
                      <a:alpha val="43137"/>
                    </a:srgbClr>
                  </a:outerShdw>
                </a:effectLst>
              </a:rPr>
              <a:t>Budowa polarna cząsteczki wody wpływa na zdolność rozpuszczania się w niej </a:t>
            </a:r>
            <a:r>
              <a:rPr lang="pl-PL" dirty="0" smtClean="0">
                <a:solidFill>
                  <a:srgbClr val="FF9900"/>
                </a:solidFill>
                <a:effectLst>
                  <a:outerShdw blurRad="38100" dist="38100" dir="2700000" algn="tl">
                    <a:srgbClr val="000000">
                      <a:alpha val="43137"/>
                    </a:srgbClr>
                  </a:outerShdw>
                </a:effectLst>
              </a:rPr>
              <a:t>substancji o</a:t>
            </a:r>
            <a:r>
              <a:rPr lang="pl-PL" dirty="0" smtClean="0"/>
              <a:t> </a:t>
            </a:r>
            <a:r>
              <a:rPr lang="pl-PL" dirty="0" smtClean="0">
                <a:solidFill>
                  <a:srgbClr val="FF9900"/>
                </a:solidFill>
                <a:effectLst>
                  <a:outerShdw blurRad="38100" dist="38100" dir="2700000" algn="tl">
                    <a:srgbClr val="000000">
                      <a:alpha val="43137"/>
                    </a:srgbClr>
                  </a:outerShdw>
                </a:effectLst>
              </a:rPr>
              <a:t>budowie </a:t>
            </a:r>
            <a:r>
              <a:rPr lang="pl-PL" dirty="0">
                <a:solidFill>
                  <a:srgbClr val="FF9900"/>
                </a:solidFill>
                <a:effectLst>
                  <a:outerShdw blurRad="38100" dist="38100" dir="2700000" algn="tl">
                    <a:srgbClr val="000000">
                      <a:alpha val="43137"/>
                    </a:srgbClr>
                  </a:outerShdw>
                </a:effectLst>
              </a:rPr>
              <a:t>polarnej, czyli </a:t>
            </a:r>
            <a:r>
              <a:rPr lang="pl-PL" dirty="0" smtClean="0">
                <a:solidFill>
                  <a:srgbClr val="FF9900"/>
                </a:solidFill>
                <a:effectLst>
                  <a:outerShdw blurRad="38100" dist="38100" dir="2700000" algn="tl">
                    <a:srgbClr val="000000">
                      <a:alpha val="43137"/>
                    </a:srgbClr>
                  </a:outerShdw>
                </a:effectLst>
              </a:rPr>
              <a:t>takich, </a:t>
            </a:r>
            <a:r>
              <a:rPr lang="pl-PL" dirty="0">
                <a:solidFill>
                  <a:srgbClr val="FF9900"/>
                </a:solidFill>
                <a:effectLst>
                  <a:outerShdw blurRad="38100" dist="38100" dir="2700000" algn="tl">
                    <a:srgbClr val="000000">
                      <a:alpha val="43137"/>
                    </a:srgbClr>
                  </a:outerShdw>
                </a:effectLst>
              </a:rPr>
              <a:t>których cząsteczki mają dwa bieguny np. chlorek sodu </a:t>
            </a:r>
            <a:r>
              <a:rPr lang="pl-PL" dirty="0" err="1">
                <a:solidFill>
                  <a:srgbClr val="FF9900"/>
                </a:solidFill>
                <a:effectLst>
                  <a:outerShdw blurRad="38100" dist="38100" dir="2700000" algn="tl">
                    <a:srgbClr val="000000">
                      <a:alpha val="43137"/>
                    </a:srgbClr>
                  </a:outerShdw>
                </a:effectLst>
              </a:rPr>
              <a:t>NaCl</a:t>
            </a:r>
            <a:r>
              <a:rPr lang="pl-PL" dirty="0">
                <a:solidFill>
                  <a:srgbClr val="FF9900"/>
                </a:solidFill>
                <a:effectLst>
                  <a:outerShdw blurRad="38100" dist="38100" dir="2700000" algn="tl">
                    <a:srgbClr val="000000">
                      <a:alpha val="43137"/>
                    </a:srgbClr>
                  </a:outerShdw>
                </a:effectLst>
              </a:rPr>
              <a:t>, chlorowodór </a:t>
            </a:r>
            <a:r>
              <a:rPr lang="pl-PL" dirty="0" err="1">
                <a:solidFill>
                  <a:srgbClr val="FF9900"/>
                </a:solidFill>
                <a:effectLst>
                  <a:outerShdw blurRad="38100" dist="38100" dir="2700000" algn="tl">
                    <a:srgbClr val="000000">
                      <a:alpha val="43137"/>
                    </a:srgbClr>
                  </a:outerShdw>
                </a:effectLst>
              </a:rPr>
              <a:t>HCl</a:t>
            </a:r>
            <a:r>
              <a:rPr lang="pl-PL" dirty="0" smtClean="0">
                <a:solidFill>
                  <a:srgbClr val="FF9900"/>
                </a:solidFill>
                <a:effectLst>
                  <a:outerShdw blurRad="38100" dist="38100" dir="2700000" algn="tl">
                    <a:srgbClr val="000000">
                      <a:alpha val="43137"/>
                    </a:srgbClr>
                  </a:outerShdw>
                </a:effectLst>
              </a:rPr>
              <a:t>.</a:t>
            </a:r>
            <a:endParaRPr lang="pl-PL" dirty="0">
              <a:solidFill>
                <a:srgbClr val="FF9900"/>
              </a:solidFill>
              <a:effectLst>
                <a:outerShdw blurRad="38100" dist="38100" dir="2700000" algn="tl">
                  <a:srgbClr val="000000">
                    <a:alpha val="43137"/>
                  </a:srgbClr>
                </a:outerShdw>
              </a:effectLst>
            </a:endParaRPr>
          </a:p>
        </p:txBody>
      </p:sp>
      <p:grpSp>
        <p:nvGrpSpPr>
          <p:cNvPr id="16" name="Grupa 15"/>
          <p:cNvGrpSpPr/>
          <p:nvPr/>
        </p:nvGrpSpPr>
        <p:grpSpPr>
          <a:xfrm>
            <a:off x="899592" y="3717032"/>
            <a:ext cx="3339608" cy="1512168"/>
            <a:chOff x="899592" y="3717032"/>
            <a:chExt cx="3339608" cy="1512168"/>
          </a:xfrm>
        </p:grpSpPr>
        <p:sp>
          <p:nvSpPr>
            <p:cNvPr id="8" name="Elipsa 7"/>
            <p:cNvSpPr/>
            <p:nvPr/>
          </p:nvSpPr>
          <p:spPr>
            <a:xfrm>
              <a:off x="2051720" y="3789040"/>
              <a:ext cx="1440160" cy="144016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t>  Na</a:t>
              </a:r>
              <a:endParaRPr lang="pl-PL" sz="2800" dirty="0"/>
            </a:p>
          </p:txBody>
        </p:sp>
        <p:sp>
          <p:nvSpPr>
            <p:cNvPr id="9" name="Elipsa 8"/>
            <p:cNvSpPr/>
            <p:nvPr/>
          </p:nvSpPr>
          <p:spPr>
            <a:xfrm>
              <a:off x="1691680" y="4149080"/>
              <a:ext cx="703312" cy="7033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t>Cl</a:t>
              </a:r>
              <a:endParaRPr lang="pl-PL" sz="2800" dirty="0"/>
            </a:p>
          </p:txBody>
        </p:sp>
        <p:sp>
          <p:nvSpPr>
            <p:cNvPr id="6" name="pole tekstowe 5"/>
            <p:cNvSpPr txBox="1"/>
            <p:nvPr/>
          </p:nvSpPr>
          <p:spPr>
            <a:xfrm>
              <a:off x="899592" y="3717032"/>
              <a:ext cx="747320" cy="1446550"/>
            </a:xfrm>
            <a:prstGeom prst="rect">
              <a:avLst/>
            </a:prstGeom>
            <a:noFill/>
          </p:spPr>
          <p:txBody>
            <a:bodyPr wrap="none" rtlCol="0">
              <a:spAutoFit/>
            </a:bodyPr>
            <a:lstStyle/>
            <a:p>
              <a:r>
                <a:rPr lang="pl-PL" sz="8800" b="1" dirty="0" smtClean="0"/>
                <a:t>−</a:t>
              </a:r>
              <a:endParaRPr lang="pl-PL" sz="8800" b="1" dirty="0"/>
            </a:p>
          </p:txBody>
        </p:sp>
        <p:sp>
          <p:nvSpPr>
            <p:cNvPr id="7" name="pole tekstowe 6"/>
            <p:cNvSpPr txBox="1"/>
            <p:nvPr/>
          </p:nvSpPr>
          <p:spPr>
            <a:xfrm>
              <a:off x="3491880" y="3717032"/>
              <a:ext cx="747320" cy="1446550"/>
            </a:xfrm>
            <a:prstGeom prst="rect">
              <a:avLst/>
            </a:prstGeom>
            <a:noFill/>
          </p:spPr>
          <p:txBody>
            <a:bodyPr wrap="none" rtlCol="0">
              <a:spAutoFit/>
            </a:bodyPr>
            <a:lstStyle/>
            <a:p>
              <a:r>
                <a:rPr lang="pl-PL" sz="8800" b="1" dirty="0" smtClean="0"/>
                <a:t>+</a:t>
              </a:r>
              <a:endParaRPr lang="pl-PL" sz="8800" b="1" dirty="0"/>
            </a:p>
          </p:txBody>
        </p:sp>
      </p:grpSp>
      <p:sp>
        <p:nvSpPr>
          <p:cNvPr id="18" name="Elipsa 17"/>
          <p:cNvSpPr/>
          <p:nvPr/>
        </p:nvSpPr>
        <p:spPr>
          <a:xfrm>
            <a:off x="6056928" y="3861048"/>
            <a:ext cx="1440160" cy="14401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t>  Cl</a:t>
            </a:r>
            <a:endParaRPr lang="pl-PL" sz="2800" dirty="0"/>
          </a:p>
        </p:txBody>
      </p:sp>
      <p:sp>
        <p:nvSpPr>
          <p:cNvPr id="19" name="Elipsa 18"/>
          <p:cNvSpPr/>
          <p:nvPr/>
        </p:nvSpPr>
        <p:spPr>
          <a:xfrm>
            <a:off x="5696888" y="4221088"/>
            <a:ext cx="703312" cy="7033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smtClean="0"/>
              <a:t>H</a:t>
            </a:r>
            <a:endParaRPr lang="pl-PL" sz="2800" dirty="0"/>
          </a:p>
        </p:txBody>
      </p:sp>
      <p:sp>
        <p:nvSpPr>
          <p:cNvPr id="20" name="pole tekstowe 19"/>
          <p:cNvSpPr txBox="1"/>
          <p:nvPr/>
        </p:nvSpPr>
        <p:spPr>
          <a:xfrm>
            <a:off x="7668344" y="3861048"/>
            <a:ext cx="747320" cy="1446550"/>
          </a:xfrm>
          <a:prstGeom prst="rect">
            <a:avLst/>
          </a:prstGeom>
          <a:noFill/>
        </p:spPr>
        <p:txBody>
          <a:bodyPr wrap="none" rtlCol="0">
            <a:spAutoFit/>
          </a:bodyPr>
          <a:lstStyle/>
          <a:p>
            <a:r>
              <a:rPr lang="pl-PL" sz="8800" b="1" dirty="0" smtClean="0"/>
              <a:t>−</a:t>
            </a:r>
            <a:endParaRPr lang="pl-PL" sz="8800" b="1" dirty="0"/>
          </a:p>
        </p:txBody>
      </p:sp>
      <p:sp>
        <p:nvSpPr>
          <p:cNvPr id="21" name="pole tekstowe 20"/>
          <p:cNvSpPr txBox="1"/>
          <p:nvPr/>
        </p:nvSpPr>
        <p:spPr>
          <a:xfrm>
            <a:off x="4932040" y="3789040"/>
            <a:ext cx="747320" cy="1446550"/>
          </a:xfrm>
          <a:prstGeom prst="rect">
            <a:avLst/>
          </a:prstGeom>
          <a:noFill/>
        </p:spPr>
        <p:txBody>
          <a:bodyPr wrap="none" rtlCol="0">
            <a:spAutoFit/>
          </a:bodyPr>
          <a:lstStyle/>
          <a:p>
            <a:r>
              <a:rPr lang="pl-PL" sz="8800" b="1" dirty="0" smtClean="0"/>
              <a:t>+</a:t>
            </a:r>
            <a:endParaRPr lang="pl-PL" sz="8800" b="1" dirty="0"/>
          </a:p>
        </p:txBody>
      </p:sp>
    </p:spTree>
  </p:cSld>
  <p:clrMapOvr>
    <a:masterClrMapping/>
  </p:clrMapOvr>
  <p:transition spd="med">
    <p:pull dir="rd"/>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356</TotalTime>
  <Words>787</Words>
  <Application>Microsoft Office PowerPoint</Application>
  <PresentationFormat>Pokaz na ekranie (4:3)</PresentationFormat>
  <Paragraphs>108</Paragraphs>
  <Slides>38</Slides>
  <Notes>0</Notes>
  <HiddenSlides>0</HiddenSlides>
  <MMClips>0</MMClips>
  <ScaleCrop>false</ScaleCrop>
  <HeadingPairs>
    <vt:vector size="4" baseType="variant">
      <vt:variant>
        <vt:lpstr>Motyw</vt:lpstr>
      </vt:variant>
      <vt:variant>
        <vt:i4>1</vt:i4>
      </vt:variant>
      <vt:variant>
        <vt:lpstr>Tytuły slajdów</vt:lpstr>
      </vt:variant>
      <vt:variant>
        <vt:i4>38</vt:i4>
      </vt:variant>
    </vt:vector>
  </HeadingPairs>
  <TitlesOfParts>
    <vt:vector size="39" baseType="lpstr">
      <vt:lpstr>Motyw pakietu Office</vt:lpstr>
      <vt:lpstr>JAKIMI MAGICZNYMI WŁAŚCIWOŚCIAMI CHARAKTERYZUJE SIĘ WODA?</vt:lpstr>
      <vt:lpstr>Slajd 2</vt:lpstr>
      <vt:lpstr>Czym zajmowaliśmy się w ramach projektu?</vt:lpstr>
      <vt:lpstr>Autorzy projektu:</vt:lpstr>
      <vt:lpstr>BUDOWA CZĄSTECZKI WODY</vt:lpstr>
      <vt:lpstr>Jak wygląda cząsteczka wody?</vt:lpstr>
      <vt:lpstr>Slajd 7</vt:lpstr>
      <vt:lpstr>Slajd 8</vt:lpstr>
      <vt:lpstr>Slajd 9</vt:lpstr>
      <vt:lpstr>ZASADY DOKUMENTOWANIA DOŚWIADCZEŃ PRZYRODNICZYCH</vt:lpstr>
      <vt:lpstr>CO PŁYWA, A CO TONIE?</vt:lpstr>
      <vt:lpstr>GĘSTOŚĆ – stosunek masy ciała do jego objętości.</vt:lpstr>
      <vt:lpstr>Ciśnienie - wielkość skalarna, określona jako wartość siły działającej prostopadle do powierzchni podzielona przez powierzchnię na jaką ona działa.</vt:lpstr>
      <vt:lpstr>CIŚNIENIE  jest odwrotnie proporcjonalne do pola powierzchni. Im mniejsze pole powierzchni, tym większe ciśnienie.</vt:lpstr>
      <vt:lpstr>Slajd 15</vt:lpstr>
      <vt:lpstr> </vt:lpstr>
      <vt:lpstr> </vt:lpstr>
      <vt:lpstr>CZY KAŻDY RODZAJ WODY PRZEWODZI PRĄD ELEKTRYCZNY?</vt:lpstr>
      <vt:lpstr>Slajd 19</vt:lpstr>
      <vt:lpstr>DYSOCJACJA JONOWA (ELEKTROLITYCZNA) to rozpad cząsteczek soli, kwasów na jony pod wpływem wody</vt:lpstr>
      <vt:lpstr> Schemat dysocjacji elektrolitycznej (jonowej) soli kuchennej – chlorku sodu.</vt:lpstr>
      <vt:lpstr>Roztwór wodny chlorku sodu (NaCl)   i octu (CH3COOH)</vt:lpstr>
      <vt:lpstr>Slajd 23</vt:lpstr>
      <vt:lpstr>Woda destylowana</vt:lpstr>
      <vt:lpstr>Slajd 25</vt:lpstr>
      <vt:lpstr>CZY MOŻNA ZMIESZAĆ WODĘ  Z OLEJEM?</vt:lpstr>
      <vt:lpstr>EMULSJA – układ dwóch niemieszających się wzajemnie cieczy. Przykładem emulsji występujących w naturze są wszelkie produkty mleczne zawierające tłuszcz. Ale również majonezy, emulsje i kremy kosmetyczne oraz różnego rodzaju roztwory białek.</vt:lpstr>
      <vt:lpstr>Slajd 28</vt:lpstr>
      <vt:lpstr>Woda z olejem</vt:lpstr>
      <vt:lpstr>Slajd 30</vt:lpstr>
      <vt:lpstr>CZY WODA „WĘDRUJE” MIEDZY CIAŁAMI STAŁYMI?</vt:lpstr>
      <vt:lpstr>Slajd 32</vt:lpstr>
      <vt:lpstr>Gips z ziarnami</vt:lpstr>
      <vt:lpstr>Slajd 34</vt:lpstr>
      <vt:lpstr>Efekty pracy badawczej</vt:lpstr>
      <vt:lpstr>Slajd 36</vt:lpstr>
      <vt:lpstr>BIBLIOGRAFIA</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JAKIMI MAGICZNYMI WŁAŚCIWOŚCIAMI CHARAKTERYZUJE SIĘ WODA?</dc:title>
  <dc:creator>start</dc:creator>
  <cp:lastModifiedBy>Gość</cp:lastModifiedBy>
  <cp:revision>117</cp:revision>
  <dcterms:created xsi:type="dcterms:W3CDTF">2014-05-08T12:19:15Z</dcterms:created>
  <dcterms:modified xsi:type="dcterms:W3CDTF">2014-06-02T10:07:26Z</dcterms:modified>
</cp:coreProperties>
</file>