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75" r:id="rId2"/>
    <p:sldId id="257" r:id="rId3"/>
    <p:sldId id="276" r:id="rId4"/>
    <p:sldId id="258" r:id="rId5"/>
    <p:sldId id="259" r:id="rId6"/>
    <p:sldId id="267" r:id="rId7"/>
    <p:sldId id="268" r:id="rId8"/>
    <p:sldId id="269" r:id="rId9"/>
    <p:sldId id="260" r:id="rId10"/>
    <p:sldId id="287" r:id="rId11"/>
    <p:sldId id="261" r:id="rId12"/>
    <p:sldId id="262" r:id="rId13"/>
    <p:sldId id="263" r:id="rId14"/>
    <p:sldId id="277" r:id="rId15"/>
    <p:sldId id="264" r:id="rId16"/>
    <p:sldId id="270" r:id="rId17"/>
    <p:sldId id="265" r:id="rId18"/>
    <p:sldId id="279" r:id="rId19"/>
    <p:sldId id="281" r:id="rId20"/>
    <p:sldId id="282" r:id="rId21"/>
    <p:sldId id="284" r:id="rId22"/>
    <p:sldId id="285" r:id="rId23"/>
    <p:sldId id="288" r:id="rId24"/>
    <p:sldId id="289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7CE84F3-28C3-443E-9E96-99CF82512B78}" styleName="Styl ciemny 1 — Ak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C9C9B-6CF7-4CC2-9571-FE0070F12849}" type="datetimeFigureOut">
              <a:rPr lang="pl-PL" smtClean="0"/>
              <a:pPr/>
              <a:t>2014-06-02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BDF2C-65BD-4AC4-A3E1-FBF7CA5B564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01654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BDF2C-65BD-4AC4-A3E1-FBF7CA5B564E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BDF2C-65BD-4AC4-A3E1-FBF7CA5B564E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pPr/>
              <a:t>2014-06-02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2014-06-02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2014-06-02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2014-06-02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pPr/>
              <a:t>2014-06-02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2014-06-02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2014-06-02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2014-06-02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pPr/>
              <a:t>2014-06-02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2014-06-02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2014-06-02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pPr/>
              <a:t>2014-06-02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apa.pf.pl/m/aasJv" TargetMode="Externa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apa.pf.pl/m/aasJv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apa.pf.pl/m/aasJv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mapa.pf.pl/m/aasJv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apa.pf.pl/m/aasJv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anoramafirm.pl/podkarpackie,jasielski,jas%C5%82o,stroma,2/bank_spoldzielczy_w_bieczu_oddzial-nzwly_odg.html" TargetMode="External"/><Relationship Id="rId2" Type="http://schemas.openxmlformats.org/officeDocument/2006/relationships/hyperlink" Target="http://panoramafirm.pl/podkarpackie,jasielski,jas%C5%82o,staszica,6/bank_pekao_sa_oddzial_i-nlxyl_odg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panoramafirm.pl/podkarpackie,jasielski,jas%C5%82o,staszica,23/pko_bank_polski_oddzial_1_w_jasle-abhkay_odg.html" TargetMode="External"/><Relationship Id="rId4" Type="http://schemas.openxmlformats.org/officeDocument/2006/relationships/hyperlink" Target="http://panoramafirm.pl/podkarpackie,jasielski,jas%C5%82o,s%C5%82owackiego,4/ing_bank_slaski_s.a._oddzial-mjcgn_odg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apa.pf.pl/m/aasJv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mapa.pf.pl/m/aasJv" TargetMode="Externa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355160" cy="1512168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hlinkClick r:id="rId2" tooltip="Zespół Szkół Miejskich Nr 3 na mapie"/>
              </a:rPr>
              <a:t>Integracyjna Szkoła Podstawowa Nr 12  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hlinkClick r:id="rId2" tooltip="Zespół Szkół Miejskich Nr 3 na mapie"/>
              </a:rPr>
              <a:t>im. Ignacego Łukasiewicza w Jaśle</a:t>
            </a:r>
            <a:br>
              <a:rPr lang="pl-PL" dirty="0">
                <a:hlinkClick r:id="rId2" tooltip="Zespół Szkół Miejskich Nr 3 na mapie"/>
              </a:rPr>
            </a:br>
            <a:r>
              <a:rPr lang="pl-PL" dirty="0">
                <a:hlinkClick r:id="rId2" tooltip="Zespół Szkół Miejskich Nr 3 na mapie"/>
              </a:rPr>
              <a:t>ul. Szkolna 38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763688" y="2204864"/>
            <a:ext cx="5184576" cy="151216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sz="3800" b="1" dirty="0"/>
              <a:t>Jak wybrać </a:t>
            </a:r>
          </a:p>
          <a:p>
            <a:pPr algn="ctr"/>
            <a:r>
              <a:rPr lang="pl-PL" sz="3800" b="1" dirty="0"/>
              <a:t>korzystną ofertę </a:t>
            </a:r>
          </a:p>
          <a:p>
            <a:pPr algn="ctr"/>
            <a:r>
              <a:rPr lang="pl-PL" sz="3800" b="1" dirty="0"/>
              <a:t>w bankach jasielskich?</a:t>
            </a:r>
          </a:p>
          <a:p>
            <a:r>
              <a:rPr lang="pl-PL" dirty="0"/>
              <a:t> 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95536" y="4581128"/>
            <a:ext cx="7776864" cy="2016224"/>
          </a:xfrm>
        </p:spPr>
        <p:txBody>
          <a:bodyPr/>
          <a:lstStyle/>
          <a:p>
            <a:pPr>
              <a:buNone/>
            </a:pPr>
            <a:r>
              <a:rPr lang="pl-PL" sz="2000" b="1" dirty="0"/>
              <a:t>Patrycja Kolbusz </a:t>
            </a:r>
            <a:endParaRPr lang="pl-PL" sz="2000" dirty="0"/>
          </a:p>
          <a:p>
            <a:pPr>
              <a:buNone/>
            </a:pPr>
            <a:r>
              <a:rPr lang="pl-PL" sz="2000" b="1" dirty="0" smtClean="0"/>
              <a:t>Mateusz </a:t>
            </a:r>
            <a:r>
              <a:rPr lang="pl-PL" sz="2000" b="1" dirty="0"/>
              <a:t>Koba </a:t>
            </a:r>
            <a:endParaRPr lang="pl-PL" sz="2000" dirty="0"/>
          </a:p>
          <a:p>
            <a:pPr>
              <a:buNone/>
            </a:pPr>
            <a:r>
              <a:rPr lang="pl-PL" sz="2000" b="1" dirty="0" smtClean="0"/>
              <a:t>Szymon </a:t>
            </a:r>
            <a:r>
              <a:rPr lang="pl-PL" sz="2000" b="1" dirty="0"/>
              <a:t>Michałowski</a:t>
            </a:r>
            <a:endParaRPr lang="pl-PL" sz="2000" dirty="0"/>
          </a:p>
          <a:p>
            <a:pPr>
              <a:buNone/>
            </a:pPr>
            <a:r>
              <a:rPr lang="pl-PL" sz="2000" b="1" dirty="0" smtClean="0"/>
              <a:t>Opiekun </a:t>
            </a:r>
            <a:r>
              <a:rPr lang="pl-PL" sz="2000" b="1" dirty="0"/>
              <a:t>Marta Dąbkowicz – Błasik</a:t>
            </a:r>
            <a:endParaRPr lang="pl-PL" sz="2000" dirty="0"/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39552" y="197346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 </a:t>
            </a:r>
            <a:endParaRPr lang="pl-PL" dirty="0"/>
          </a:p>
          <a:p>
            <a:r>
              <a:rPr lang="pl-PL" b="1" dirty="0"/>
              <a:t> </a:t>
            </a:r>
            <a:endParaRPr lang="pl-PL" dirty="0"/>
          </a:p>
          <a:p>
            <a:r>
              <a:rPr lang="pl-PL" b="1" dirty="0"/>
              <a:t> 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  </a:t>
            </a:r>
          </a:p>
          <a:p>
            <a:r>
              <a:rPr lang="pl-PL" dirty="0" smtClean="0"/>
              <a:t> 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 </a:t>
            </a:r>
          </a:p>
          <a:p>
            <a:r>
              <a:rPr lang="pl-PL" b="1" dirty="0" smtClean="0"/>
              <a:t>			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2200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467544" y="836713"/>
          <a:ext cx="7272808" cy="3672408"/>
        </p:xfrm>
        <a:graphic>
          <a:graphicData uri="http://schemas.openxmlformats.org/drawingml/2006/table">
            <a:tbl>
              <a:tblPr/>
              <a:tblGrid>
                <a:gridCol w="2194766"/>
                <a:gridCol w="1109916"/>
                <a:gridCol w="1665266"/>
                <a:gridCol w="892946"/>
                <a:gridCol w="1409914"/>
              </a:tblGrid>
              <a:tr h="916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Nazwa banku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lokata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Oprocentowanie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0kres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Stan wkładu po okresie </a:t>
                      </a:r>
                      <a:endParaRPr lang="pl-PL" sz="1100" b="1" dirty="0" smtClean="0"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 smtClean="0">
                          <a:latin typeface="Cambria"/>
                          <a:ea typeface="Calibri"/>
                          <a:cs typeface="Times New Roman"/>
                        </a:rPr>
                        <a:t>rozliczeniowym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4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15 000 zł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2,15 %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1 rok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 dirty="0">
                          <a:latin typeface="Cambria"/>
                          <a:ea typeface="Calibri"/>
                        </a:rPr>
                        <a:t>15 261,23 zł</a:t>
                      </a:r>
                      <a:endParaRPr lang="pl-PL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9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3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3601" marR="63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15 000 zł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2,70 % 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1 rok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15 328,05 zł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3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3601" marR="63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15 000 zł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2,90 %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1 rok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15 352,38 zł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3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3601" marR="63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15 000 zł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2,50 %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1 rok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15 303,75 zł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5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3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3601" marR="63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15 000 zł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2,77 %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1 rok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15 336,00  zł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Obraz 24" descr="Logo Banku Pekao SA"/>
          <p:cNvPicPr>
            <a:picLocks noChangeAspect="1" noChangeArrowheads="1"/>
          </p:cNvPicPr>
          <p:nvPr/>
        </p:nvPicPr>
        <p:blipFill>
          <a:blip r:embed="rId2" cstate="print"/>
          <a:srcRect r="53226" b="-362"/>
          <a:stretch>
            <a:fillRect/>
          </a:stretch>
        </p:blipFill>
        <p:spPr bwMode="auto">
          <a:xfrm>
            <a:off x="755576" y="2492896"/>
            <a:ext cx="1635126" cy="287337"/>
          </a:xfrm>
          <a:prstGeom prst="rect">
            <a:avLst/>
          </a:prstGeom>
          <a:noFill/>
        </p:spPr>
      </p:pic>
      <p:pic>
        <p:nvPicPr>
          <p:cNvPr id="6" name="Obraz 9" descr="http://www.ekoball.pl/wp-content/uploads/buttons/PBS_Bank_nowe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852936"/>
            <a:ext cx="1296144" cy="360040"/>
          </a:xfrm>
          <a:prstGeom prst="rect">
            <a:avLst/>
          </a:prstGeom>
          <a:noFill/>
        </p:spPr>
      </p:pic>
      <p:pic>
        <p:nvPicPr>
          <p:cNvPr id="7" name="Obraz 29" descr="http://www.ingbank.pl/_fileserver/item/10019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501008"/>
            <a:ext cx="1008112" cy="305568"/>
          </a:xfrm>
          <a:prstGeom prst="rect">
            <a:avLst/>
          </a:prstGeom>
          <a:noFill/>
        </p:spPr>
      </p:pic>
      <p:pic>
        <p:nvPicPr>
          <p:cNvPr id="8" name="Obraz 30" descr="https://encrypted-tbn3.gstatic.com/images?q=tbn:ANd9GcRGD-Z3KtDmsxGJ4YmQIKz8p7HDAP9Fd6Srio3Dy9oAhrjc9ASGVAq-4B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4005064"/>
            <a:ext cx="707259" cy="410626"/>
          </a:xfrm>
          <a:prstGeom prst="rect">
            <a:avLst/>
          </a:prstGeom>
          <a:noFill/>
        </p:spPr>
      </p:pic>
      <p:sp>
        <p:nvSpPr>
          <p:cNvPr id="10" name="Prostokąt 9"/>
          <p:cNvSpPr/>
          <p:nvPr/>
        </p:nvSpPr>
        <p:spPr>
          <a:xfrm>
            <a:off x="395536" y="4653136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Tabela </a:t>
            </a:r>
            <a:r>
              <a:rPr lang="pl-PL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pokazuje, że najkorzystniej jest ulokować pieniądze w wysokości 15 000 zł na 1 rok w Podkarpackim Banku Spółdz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ielczym</a:t>
            </a:r>
          </a:p>
          <a:p>
            <a:endParaRPr lang="pl-PL" dirty="0"/>
          </a:p>
        </p:txBody>
      </p:sp>
      <p:pic>
        <p:nvPicPr>
          <p:cNvPr id="11" name="Obraz 9" descr="http://www.ekoball.pl/wp-content/uploads/buttons/PBS_Bank_nowe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5229200"/>
            <a:ext cx="1944215" cy="441867"/>
          </a:xfrm>
          <a:prstGeom prst="rect">
            <a:avLst/>
          </a:prstGeom>
          <a:noFill/>
        </p:spPr>
      </p:pic>
      <p:pic>
        <p:nvPicPr>
          <p:cNvPr id="12" name="Obraz 11" descr="PKO Bank Polski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576064" cy="576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1520" y="2160437"/>
            <a:ext cx="770485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 smtClean="0"/>
              <a:t>Pomysł by najmłodsi uczyli się oszczędzać ma bardzo długą historię. 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 smtClean="0"/>
              <a:t>W XIX wieku w Europie powstały pierwsze szkolne kasy, do których uczniowie mogli wpłacać swoje kieszonkowe. 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51520" y="3717032"/>
            <a:ext cx="777686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 smtClean="0"/>
              <a:t>Również w Polsce od początku XX wieku podejmowano kroki w  celu przeszczepiania tego pomysłu. W 1925 r. minister Grabski wydał okólnik głoszący, że młodzieży szkolnej należy wpajać umiejętność i zasady oszczędzania pieniędzy. Celowi temu służyć miało między innymi tworzenie Szkolnych Kas Oszczędności czyli SKO. Pierwsze z nich powołano w 1927 r. 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1520" y="5733256"/>
            <a:ext cx="777686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 smtClean="0"/>
              <a:t>Obecnie PKO Bank Polski próbuje przywrócić Szkolne Kasy Oszczędności</a:t>
            </a:r>
          </a:p>
        </p:txBody>
      </p:sp>
      <p:sp>
        <p:nvSpPr>
          <p:cNvPr id="6" name="Prostokąt 5"/>
          <p:cNvSpPr/>
          <p:nvPr/>
        </p:nvSpPr>
        <p:spPr>
          <a:xfrm>
            <a:off x="683568" y="620688"/>
            <a:ext cx="691276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pl-PL" sz="2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  <a:hlinkClick r:id="rId2" tooltip="Zespół Szkół Miejskich Nr 3 na mapie"/>
              </a:rPr>
              <a:t>Zadanie 2</a:t>
            </a:r>
          </a:p>
          <a:p>
            <a:pPr marL="274320" indent="-274320" algn="ctr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pl-PL" sz="2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  <a:hlinkClick r:id="rId2" tooltip="Zespół Szkół Miejskich Nr 3 na mapie"/>
              </a:rPr>
              <a:t>Wybranie banku umożliwiającego oszczędzanie dzieciom i młodzieży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51520" y="1988840"/>
            <a:ext cx="77768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W naszej szkole SKO działa od ponad 10 lat. Członkiem SKO jest też Samorząd Uczniowski.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W ostatnim roku uczniowie klas młodszych zaczęli oszczędzać również poprzez </a:t>
            </a:r>
          </a:p>
        </p:txBody>
      </p:sp>
      <p:pic>
        <p:nvPicPr>
          <p:cNvPr id="5" name="Obraz 4" descr="https://www.pkobp.pl/static/_front/_lp_sko/img/txt_sko_konto_dla_uczni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429000"/>
            <a:ext cx="4829175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23528" y="4077072"/>
            <a:ext cx="763284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 smtClean="0"/>
              <a:t>Jest to specjalne konto umożliwiające indywidualne gromadzenie środków pieniężnych przez dzieci w wieku 6-13 lat.</a:t>
            </a:r>
          </a:p>
        </p:txBody>
      </p:sp>
      <p:sp>
        <p:nvSpPr>
          <p:cNvPr id="6" name="Prostokąt 5"/>
          <p:cNvSpPr/>
          <p:nvPr/>
        </p:nvSpPr>
        <p:spPr>
          <a:xfrm>
            <a:off x="323528" y="4869160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Na tym koncie dziecko zyskuje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l-PL" dirty="0" smtClean="0"/>
              <a:t> 4,5 % w skali roku (do kwoty 2 500 zł; 2% od nadwyżki ponad 2 500 zł)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l-PL" dirty="0" smtClean="0"/>
              <a:t> tygodniową kapitalizację odsetek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l-PL" dirty="0" smtClean="0"/>
              <a:t> dostęp do serwisu internetowego SKO.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404664"/>
            <a:ext cx="777686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 smtClean="0"/>
              <a:t>Rok szkolny 2010/2011 to wprowadzenie projektu do Internetu.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 smtClean="0"/>
              <a:t>Aktualnie w programie SKO prowadzonym przez PKO Bank Polski uczestniczy ponad 4500 społeczności szkolnych z całego kraju (co trzecia szkoła podstawowa w Polsce).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51520" y="332656"/>
            <a:ext cx="77048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Zadanie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Jeżeli uczeń ulokuje 2 000 zł na 1 rok w bankach jasielskich, to po tym okresie na jego koncie będzie: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95536" y="1484784"/>
          <a:ext cx="7416824" cy="4896543"/>
        </p:xfrm>
        <a:graphic>
          <a:graphicData uri="http://schemas.openxmlformats.org/drawingml/2006/table">
            <a:tbl>
              <a:tblPr/>
              <a:tblGrid>
                <a:gridCol w="2238227"/>
                <a:gridCol w="1131894"/>
                <a:gridCol w="1698242"/>
                <a:gridCol w="910628"/>
                <a:gridCol w="1437833"/>
              </a:tblGrid>
              <a:tr h="1222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Nazwa banku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lokata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Oprocentowanie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0kres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Stan wkładu po okresie </a:t>
                      </a:r>
                      <a:endParaRPr lang="pl-PL" sz="1100" b="1" dirty="0" smtClean="0"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 smtClean="0">
                          <a:latin typeface="Cambria"/>
                          <a:ea typeface="Calibri"/>
                          <a:cs typeface="Times New Roman"/>
                        </a:rPr>
                        <a:t>rozliczeniowym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5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2 000 zł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SKO-Konto dla ucznia 4,50 %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1 rok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2 072,90 zł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3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3601" marR="63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2 000 zł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1,87 %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1 rok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2 032,86 zł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4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3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3601" marR="63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2 000 zł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3,80%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1 rok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2 061,56 zł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3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3601" marR="63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2 000 zł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1,70%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1 rok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2 027,75 zł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4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3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3601" marR="63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2 000 zł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2,77%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1 rok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kumimoji="0" lang="pl-PL" sz="1100" b="1" kern="1200" dirty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2 044,88 zł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Obraz 30" descr="https://encrypted-tbn3.gstatic.com/images?q=tbn:ANd9GcRGD-Z3KtDmsxGJ4YmQIKz8p7HDAP9Fd6Srio3Dy9oAhrjc9ASGVAq-4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733256"/>
            <a:ext cx="909013" cy="527762"/>
          </a:xfrm>
          <a:prstGeom prst="rect">
            <a:avLst/>
          </a:prstGeom>
          <a:noFill/>
        </p:spPr>
      </p:pic>
      <p:pic>
        <p:nvPicPr>
          <p:cNvPr id="9" name="Obraz 24" descr="Logo Banku Pekao SA"/>
          <p:cNvPicPr>
            <a:picLocks noChangeAspect="1" noChangeArrowheads="1"/>
          </p:cNvPicPr>
          <p:nvPr/>
        </p:nvPicPr>
        <p:blipFill>
          <a:blip r:embed="rId3" cstate="print"/>
          <a:srcRect r="53226" b="-362"/>
          <a:stretch>
            <a:fillRect/>
          </a:stretch>
        </p:blipFill>
        <p:spPr bwMode="auto">
          <a:xfrm>
            <a:off x="755576" y="3645024"/>
            <a:ext cx="1512168" cy="265730"/>
          </a:xfrm>
          <a:prstGeom prst="rect">
            <a:avLst/>
          </a:prstGeom>
          <a:noFill/>
        </p:spPr>
      </p:pic>
      <p:pic>
        <p:nvPicPr>
          <p:cNvPr id="10" name="Obraz 29" descr="http://www.ingbank.pl/_fileserver/item/10019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5013176"/>
            <a:ext cx="1187823" cy="360040"/>
          </a:xfrm>
          <a:prstGeom prst="rect">
            <a:avLst/>
          </a:prstGeom>
          <a:noFill/>
        </p:spPr>
      </p:pic>
      <p:pic>
        <p:nvPicPr>
          <p:cNvPr id="11" name="Obraz 9" descr="http://www.ekoball.pl/wp-content/uploads/buttons/PBS_Bank_nowe_logo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4293096"/>
            <a:ext cx="1440160" cy="360040"/>
          </a:xfrm>
          <a:prstGeom prst="rect">
            <a:avLst/>
          </a:prstGeom>
          <a:noFill/>
        </p:spPr>
      </p:pic>
      <p:pic>
        <p:nvPicPr>
          <p:cNvPr id="12" name="Obraz 11" descr="PKO Bank Polski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80928"/>
            <a:ext cx="648072" cy="7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7242048" cy="1143000"/>
          </a:xfrm>
        </p:spPr>
        <p:txBody>
          <a:bodyPr>
            <a:normAutofit/>
          </a:bodyPr>
          <a:lstStyle/>
          <a:p>
            <a:pPr marL="274320" indent="-274320" algn="ctr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pl-PL" sz="2400" b="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Tabela pokazuje, że najkorzystniej jest umieścić swoje oszczędności w banku PKO Bank Polski </a:t>
            </a:r>
            <a:r>
              <a:rPr lang="pl-PL" sz="2400" b="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2400" b="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b="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</a:t>
            </a:r>
            <a:r>
              <a:rPr lang="pl-PL" sz="2400" b="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lokacie  </a:t>
            </a:r>
          </a:p>
        </p:txBody>
      </p:sp>
      <p:pic>
        <p:nvPicPr>
          <p:cNvPr id="3" name="Obraz 2" descr="https://www.pkobp.pl/static/_front/_lp_sko/img/txt_sko_konto_dla_uczni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140968"/>
            <a:ext cx="55446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http://pkobp.netpr.pl/file/attachment/341476/5f/nowe-logo-sko.jpg"/>
          <p:cNvPicPr>
            <a:picLocks noChangeAspect="1" noChangeArrowheads="1"/>
          </p:cNvPicPr>
          <p:nvPr/>
        </p:nvPicPr>
        <p:blipFill>
          <a:blip r:embed="rId3" cstate="print"/>
          <a:srcRect l="13476" t="19686" r="14651" b="18444"/>
          <a:stretch>
            <a:fillRect/>
          </a:stretch>
        </p:blipFill>
        <p:spPr bwMode="auto">
          <a:xfrm>
            <a:off x="3347864" y="4738644"/>
            <a:ext cx="1446708" cy="9946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3381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1520" y="1412776"/>
            <a:ext cx="777686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b="1" dirty="0" smtClean="0"/>
              <a:t>Kredyt bankowy </a:t>
            </a:r>
            <a:r>
              <a:rPr lang="pl-PL" dirty="0" smtClean="0"/>
              <a:t>– umowa pomiędzy bankiem a kredytobiorcą. </a:t>
            </a:r>
            <a:br>
              <a:rPr lang="pl-PL" dirty="0" smtClean="0"/>
            </a:br>
            <a:r>
              <a:rPr lang="pl-PL" dirty="0" smtClean="0"/>
              <a:t>Bank zobowiązuje się udostępnić określoną kwotę, a kredytobiorca zobowiązuje się wykorzystać kredyt zgodnie z jego przeznaczeniem oraz zwrócić pobraną kwotę wraz z należnym bankowi wynagrodzeniem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2780928"/>
            <a:ext cx="770485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 smtClean="0"/>
              <a:t>Kredyt gotówkowy - jest to kredyt  udzielany na dowolny cel.</a:t>
            </a:r>
          </a:p>
        </p:txBody>
      </p:sp>
      <p:sp>
        <p:nvSpPr>
          <p:cNvPr id="4" name="Prostokąt 3"/>
          <p:cNvSpPr/>
          <p:nvPr/>
        </p:nvSpPr>
        <p:spPr>
          <a:xfrm>
            <a:off x="323528" y="3429000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Osoba, która ubiega się o kredyt musi posiadać </a:t>
            </a:r>
            <a:r>
              <a:rPr lang="pl-PL" b="1" dirty="0" smtClean="0"/>
              <a:t>zdolność kredytową</a:t>
            </a:r>
            <a:r>
              <a:rPr lang="pl-PL" dirty="0" smtClean="0"/>
              <a:t>. Wysokość kredytu uzależniona jest od wysokości dochodów.</a:t>
            </a:r>
          </a:p>
          <a:p>
            <a:pPr algn="just"/>
            <a:r>
              <a:rPr lang="pl-PL" dirty="0" smtClean="0"/>
              <a:t>Osoba ubiegająca się o kredyt to </a:t>
            </a:r>
            <a:r>
              <a:rPr lang="pl-PL" b="1" dirty="0" smtClean="0"/>
              <a:t>kredytobiorca</a:t>
            </a:r>
            <a:r>
              <a:rPr lang="pl-PL" dirty="0" smtClean="0"/>
              <a:t>, a bank to </a:t>
            </a:r>
            <a:r>
              <a:rPr lang="pl-PL" b="1" dirty="0" smtClean="0"/>
              <a:t>kredytodawca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23528" y="4941168"/>
            <a:ext cx="7632848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pl-PL" dirty="0" smtClean="0"/>
              <a:t>Rodzaje kredytów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pl-PL" dirty="0" smtClean="0"/>
              <a:t> 1. klasyfikacja ze względu na walutę kredytu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lang="pl-PL" dirty="0" smtClean="0"/>
              <a:t>kredyty </a:t>
            </a:r>
            <a:r>
              <a:rPr lang="pl-PL" b="1" dirty="0" smtClean="0"/>
              <a:t>złotówkowe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lang="pl-PL" dirty="0" smtClean="0"/>
              <a:t>kredyty </a:t>
            </a:r>
            <a:r>
              <a:rPr lang="pl-PL" b="1" dirty="0" smtClean="0"/>
              <a:t>dewizowe</a:t>
            </a:r>
            <a:r>
              <a:rPr lang="pl-PL" dirty="0" smtClean="0"/>
              <a:t> </a:t>
            </a:r>
          </a:p>
        </p:txBody>
      </p:sp>
      <p:sp>
        <p:nvSpPr>
          <p:cNvPr id="6" name="Prostokąt 5"/>
          <p:cNvSpPr/>
          <p:nvPr/>
        </p:nvSpPr>
        <p:spPr>
          <a:xfrm>
            <a:off x="395536" y="188641"/>
            <a:ext cx="756084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pl-PL" sz="2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  <a:hlinkClick r:id="rId2" tooltip="Zespół Szkół Miejskich Nr 3 na mapie"/>
              </a:rPr>
              <a:t>Zadanie 3</a:t>
            </a:r>
          </a:p>
          <a:p>
            <a:pPr marL="274320" indent="-274320" algn="ctr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pl-PL" sz="2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  <a:hlinkClick r:id="rId2" tooltip="Zespół Szkół Miejskich Nr 3 na mapie"/>
              </a:rPr>
              <a:t>Wybranie kredytu gotówkowego na dowolny cel</a:t>
            </a:r>
            <a:r>
              <a:rPr lang="pl-PL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  <a:hlinkClick r:id="rId2" tooltip="Zespół Szkół Miejskich Nr 3 na mapie"/>
              </a:rPr>
              <a:t/>
            </a:r>
            <a:br>
              <a:rPr lang="pl-PL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  <a:hlinkClick r:id="rId2" tooltip="Zespół Szkół Miejskich Nr 3 na mapie"/>
              </a:rPr>
            </a:br>
            <a:endParaRPr lang="pl-PL" sz="24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  <a:hlinkClick r:id="rId2" tooltip="Zespół Szkół Miejskich Nr 3 na mapi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3528" y="476672"/>
            <a:ext cx="7560840" cy="59093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pl-PL" dirty="0" smtClean="0"/>
              <a:t> 2. klasyfikacja ze względu na okres wykorzystania i spłaty kredytu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30238" algn="l"/>
              </a:tabLst>
            </a:pPr>
            <a:r>
              <a:rPr lang="pl-PL" dirty="0" smtClean="0"/>
              <a:t>kredyty </a:t>
            </a:r>
            <a:r>
              <a:rPr lang="pl-PL" b="1" dirty="0" smtClean="0"/>
              <a:t>krótkoterminowe</a:t>
            </a:r>
            <a:r>
              <a:rPr lang="pl-PL" dirty="0" smtClean="0"/>
              <a:t> - do 1 roku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30238" algn="l"/>
              </a:tabLst>
            </a:pPr>
            <a:r>
              <a:rPr lang="pl-PL" dirty="0" smtClean="0"/>
              <a:t>kredyty </a:t>
            </a:r>
            <a:r>
              <a:rPr lang="pl-PL" b="1" dirty="0" smtClean="0"/>
              <a:t>średnioterminowe</a:t>
            </a:r>
            <a:r>
              <a:rPr lang="pl-PL" dirty="0" smtClean="0"/>
              <a:t> - od 1 roku do 3 lat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30238" algn="l"/>
              </a:tabLst>
            </a:pPr>
            <a:r>
              <a:rPr lang="pl-PL" dirty="0" smtClean="0"/>
              <a:t>kredyty </a:t>
            </a:r>
            <a:r>
              <a:rPr lang="pl-PL" b="1" dirty="0" smtClean="0"/>
              <a:t>długoterminowe</a:t>
            </a:r>
            <a:r>
              <a:rPr lang="pl-PL" dirty="0" smtClean="0"/>
              <a:t> - powyżej 3 lat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lang="pl-PL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pl-PL" dirty="0" smtClean="0"/>
              <a:t>3. klasyfikacja ze względu na przeznaczenie kredytu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lang="pl-PL" dirty="0" smtClean="0"/>
              <a:t>kredyty </a:t>
            </a:r>
            <a:r>
              <a:rPr lang="pl-PL" b="1" dirty="0" smtClean="0"/>
              <a:t>na działalność gospodarczą </a:t>
            </a:r>
            <a:r>
              <a:rPr lang="pl-PL" dirty="0" smtClean="0"/>
              <a:t>( obrotowe i inwestycyjne 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lang="pl-PL" dirty="0" smtClean="0"/>
              <a:t>kredyty </a:t>
            </a:r>
            <a:r>
              <a:rPr lang="pl-PL" b="1" dirty="0" smtClean="0"/>
              <a:t>dla ludności </a:t>
            </a:r>
            <a:r>
              <a:rPr lang="pl-PL" dirty="0" smtClean="0"/>
              <a:t>( konsumpcyjne 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lang="pl-PL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pl-PL" dirty="0" smtClean="0"/>
              <a:t> 4. klasyfikacja ze względu na sposób zabezpieczenia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lang="pl-PL" dirty="0" smtClean="0"/>
              <a:t>kredyt </a:t>
            </a:r>
            <a:r>
              <a:rPr lang="pl-PL" b="1" dirty="0" smtClean="0"/>
              <a:t>lombardowy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lang="pl-PL" dirty="0" smtClean="0"/>
              <a:t>kredyt </a:t>
            </a:r>
            <a:r>
              <a:rPr lang="pl-PL" b="1" dirty="0" smtClean="0"/>
              <a:t>hipoteczny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lang="pl-PL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pl-PL" dirty="0" smtClean="0"/>
              <a:t> 5. Dokonując podziału kredytów według przedmiotu wyróżnia się: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lang="pl-PL" dirty="0" smtClean="0"/>
              <a:t>kredyty </a:t>
            </a:r>
            <a:r>
              <a:rPr lang="pl-PL" b="1" dirty="0" smtClean="0"/>
              <a:t>obrotowe</a:t>
            </a:r>
            <a:r>
              <a:rPr lang="pl-PL" dirty="0" smtClean="0"/>
              <a:t> – udzielane na sfinansowanie potrzeb wynikających z bieżącej działalności gospodarczej przedsiębiorstwa;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lang="pl-PL" dirty="0" smtClean="0"/>
              <a:t> kredyty </a:t>
            </a:r>
            <a:r>
              <a:rPr lang="pl-PL" b="1" dirty="0" smtClean="0"/>
              <a:t>inwestycyjne</a:t>
            </a:r>
            <a:r>
              <a:rPr lang="pl-PL" dirty="0" smtClean="0"/>
              <a:t> – udzielane na finansowanie przedsięwzięć, mających na celu powiększenie lub ulepszenie majątku trwałego przedsiębiorstwa;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lang="pl-PL" dirty="0" smtClean="0"/>
              <a:t> kredyty </a:t>
            </a:r>
            <a:r>
              <a:rPr lang="pl-PL" b="1" dirty="0" smtClean="0"/>
              <a:t>na finansowanie projektów inwestycyjnych </a:t>
            </a:r>
            <a:r>
              <a:rPr lang="pl-PL" dirty="0" smtClean="0"/>
              <a:t>– udzielane na ściśle określone zamierzenia inwestycyjne.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255131"/>
            <a:ext cx="763284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 smtClean="0"/>
              <a:t>Zadanie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 smtClean="0"/>
              <a:t>Jeżeli osoba dorosła zaciągnie kredyt w wysokości 10 000 zł na okres 36 miesięcy, to jej zobowiązania będą wyglądać następująco: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536" y="1412776"/>
          <a:ext cx="7488833" cy="4896544"/>
        </p:xfrm>
        <a:graphic>
          <a:graphicData uri="http://schemas.openxmlformats.org/drawingml/2006/table">
            <a:tbl>
              <a:tblPr/>
              <a:tblGrid>
                <a:gridCol w="2033041"/>
                <a:gridCol w="1056302"/>
                <a:gridCol w="966888"/>
                <a:gridCol w="966888"/>
                <a:gridCol w="1181330"/>
                <a:gridCol w="1284384"/>
              </a:tblGrid>
              <a:tr h="1276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Nazwa banku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kredyt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 err="1">
                          <a:latin typeface="Cambria"/>
                          <a:ea typeface="Calibri"/>
                          <a:cs typeface="Times New Roman"/>
                        </a:rPr>
                        <a:t>Oprocen-towanie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0kres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Koszt kredytu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Do spłaty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10  000 zł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16 %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36 mies.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2 770,47 zł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 dirty="0">
                          <a:latin typeface="Cambria"/>
                          <a:ea typeface="Calibri"/>
                        </a:rPr>
                        <a:t>12 770,47 zł</a:t>
                      </a:r>
                      <a:endParaRPr lang="pl-PL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10  000 zł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9,99 %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36 mies.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1 614,02 zł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11 614,02 zł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10  000 zł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15 %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36 mies.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2 318,58 zł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12 318,58 zł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200" dirty="0"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000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BANK ŚLĄSKI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10  000 zł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15 %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36 mies.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2 485,76 zł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12 485,76 zł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10  000 zł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7 %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36 mies.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  <a:cs typeface="Times New Roman"/>
                        </a:rPr>
                        <a:t>1 363,43 zł</a:t>
                      </a: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  <a:cs typeface="Times New Roman"/>
                        </a:rPr>
                        <a:t>11 363,43 zł</a:t>
                      </a: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531" marR="60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7" name="Rectangle 5" descr="Opis: https://www.pbsbank.pl/documents/10192/419001/logo_220x67_v1_z_podkresleniem.png/0fc76473-7f23-4cf3-9882-69a749ea8209?t=1363887290385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556" name="Rectangle 4" descr="Opis: https://www.pbsbank.pl/documents/10192/419001/logo_220x67_v1_z_podkresleniem.png/0fc76473-7f23-4cf3-9882-69a749ea8209?t=1363887290385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Obraz 30" descr="https://encrypted-tbn3.gstatic.com/images?q=tbn:ANd9GcRGD-Z3KtDmsxGJ4YmQIKz8p7HDAP9Fd6Srio3Dy9oAhrjc9ASGVAq-4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661248"/>
            <a:ext cx="909013" cy="527762"/>
          </a:xfrm>
          <a:prstGeom prst="rect">
            <a:avLst/>
          </a:prstGeom>
          <a:noFill/>
        </p:spPr>
      </p:pic>
      <p:pic>
        <p:nvPicPr>
          <p:cNvPr id="14" name="Obraz 24" descr="Logo Banku Pekao SA"/>
          <p:cNvPicPr>
            <a:picLocks noChangeAspect="1" noChangeArrowheads="1"/>
          </p:cNvPicPr>
          <p:nvPr/>
        </p:nvPicPr>
        <p:blipFill>
          <a:blip r:embed="rId3" cstate="print"/>
          <a:srcRect r="53226" b="-362"/>
          <a:stretch>
            <a:fillRect/>
          </a:stretch>
        </p:blipFill>
        <p:spPr bwMode="auto">
          <a:xfrm>
            <a:off x="683568" y="3573016"/>
            <a:ext cx="1512168" cy="265730"/>
          </a:xfrm>
          <a:prstGeom prst="rect">
            <a:avLst/>
          </a:prstGeom>
          <a:noFill/>
        </p:spPr>
      </p:pic>
      <p:pic>
        <p:nvPicPr>
          <p:cNvPr id="15" name="Obraz 29" descr="http://www.ingbank.pl/_fileserver/item/10019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941168"/>
            <a:ext cx="1187823" cy="360040"/>
          </a:xfrm>
          <a:prstGeom prst="rect">
            <a:avLst/>
          </a:prstGeom>
          <a:noFill/>
        </p:spPr>
      </p:pic>
      <p:pic>
        <p:nvPicPr>
          <p:cNvPr id="16" name="Obraz 9" descr="http://www.ekoball.pl/wp-content/uploads/buttons/PBS_Bank_nowe_logo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221088"/>
            <a:ext cx="1440160" cy="360040"/>
          </a:xfrm>
          <a:prstGeom prst="rect">
            <a:avLst/>
          </a:prstGeom>
          <a:noFill/>
        </p:spPr>
      </p:pic>
      <p:pic>
        <p:nvPicPr>
          <p:cNvPr id="11" name="Obraz 10" descr="PKO Bank Polski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80928"/>
            <a:ext cx="720080" cy="576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  </a:t>
            </a:r>
            <a:r>
              <a:rPr lang="pl-PL" sz="2400" dirty="0" smtClean="0"/>
              <a:t>Tabela pokazuje, że najtańszym dla kredytobiorcy będzie kredyt zaciągnięty </a:t>
            </a:r>
          </a:p>
          <a:p>
            <a:pPr algn="ctr">
              <a:buNone/>
            </a:pPr>
            <a:r>
              <a:rPr lang="pl-PL" sz="2400" dirty="0" smtClean="0"/>
              <a:t>w Banku Spółdzielczym </a:t>
            </a:r>
            <a:endParaRPr lang="pl-PL" sz="2400" dirty="0"/>
          </a:p>
        </p:txBody>
      </p:sp>
      <p:pic>
        <p:nvPicPr>
          <p:cNvPr id="4" name="Obraz 30" descr="https://encrypted-tbn3.gstatic.com/images?q=tbn:ANd9GcRGD-Z3KtDmsxGJ4YmQIKz8p7HDAP9Fd6Srio3Dy9oAhrjc9ASGVAq-4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996952"/>
            <a:ext cx="1440160" cy="8361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0161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1628800"/>
            <a:ext cx="748883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b="1" dirty="0" smtClean="0"/>
              <a:t>Kredyt </a:t>
            </a:r>
            <a:r>
              <a:rPr lang="pl-PL" b="1" dirty="0"/>
              <a:t>hipoteczny</a:t>
            </a:r>
            <a:r>
              <a:rPr lang="pl-PL" dirty="0"/>
              <a:t> – długoterminowy kredyt zwykle wykorzystywany do sfinansowania zakupu mieszkania lub budowy domu, zabezpieczony hipoteką, czyli zastawem na nieruchomości. To znaczy, że w przypadku odmowy spłaty kredytu bank, który go udzielił, może przejąć </a:t>
            </a:r>
            <a:endParaRPr lang="pl-PL" dirty="0" smtClean="0"/>
          </a:p>
          <a:p>
            <a:pPr algn="just">
              <a:lnSpc>
                <a:spcPct val="150000"/>
              </a:lnSpc>
            </a:pPr>
            <a:r>
              <a:rPr lang="pl-PL" dirty="0" smtClean="0"/>
              <a:t>i sprzedać </a:t>
            </a:r>
            <a:r>
              <a:rPr lang="pl-PL" dirty="0"/>
              <a:t>zastawioną nieruchomość.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Kredyt hipoteczny</a:t>
            </a:r>
            <a:r>
              <a:rPr lang="pl-PL" b="1" dirty="0"/>
              <a:t> </a:t>
            </a:r>
            <a:r>
              <a:rPr lang="pl-PL" dirty="0"/>
              <a:t>to środki przekazywane na zakup domu, mieszkania własnościowego, spółdzielczego lub innej nieruchomości. Bank przelewa kwotę kredytu na rachunek sprzedającego na podstawie umowy kupna-sprzedaży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endParaRPr lang="pl-PL" dirty="0"/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467544" y="332656"/>
            <a:ext cx="7231704" cy="1130384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67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zadanie 4</a:t>
            </a: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67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  <a:hlinkClick r:id="rId2" tooltip="Zespół Szkół Miejskich Nr 3 na mapie"/>
              </a:rPr>
              <a:t>Wybór  kredytu </a:t>
            </a:r>
            <a:r>
              <a:rPr lang="pl-PL" sz="6700" b="1" u="sng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  <a:hlinkClick r:id="rId2" tooltip="Zespół Szkół Miejskich Nr 3 na mapie"/>
              </a:rPr>
              <a:t>hipotecznego</a:t>
            </a:r>
            <a:r>
              <a:rPr lang="pl-PL" sz="27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  <a:hlinkClick r:id="rId2" tooltip="Zespół Szkół Miejskich Nr 3 na mapie"/>
              </a:rPr>
              <a:t/>
            </a:r>
            <a:br>
              <a:rPr lang="pl-PL" sz="27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  <a:hlinkClick r:id="rId2" tooltip="Zespół Szkół Miejskich Nr 3 na mapie"/>
              </a:rPr>
            </a:br>
            <a:endParaRPr lang="pl-PL" sz="27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  <a:hlinkClick r:id="rId2" tooltip="Zespół Szkół Miejskich Nr 3 na mapi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308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556792"/>
            <a:ext cx="7632848" cy="42484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000" dirty="0" smtClean="0"/>
              <a:t>To my</a:t>
            </a:r>
          </a:p>
          <a:p>
            <a:pPr>
              <a:buNone/>
            </a:pPr>
            <a:endParaRPr lang="pl-PL" sz="2000" dirty="0" smtClean="0"/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pl-PL" sz="2000" dirty="0" smtClean="0"/>
              <a:t>Patrycja 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pl-PL" sz="2000" dirty="0" smtClean="0"/>
              <a:t>Mateusz 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pl-PL" sz="2000" dirty="0" smtClean="0"/>
              <a:t>Szymon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Jesteśmy uczniami klasy 6 ISP </a:t>
            </a:r>
            <a:r>
              <a:rPr lang="pl-PL" sz="2000" dirty="0" smtClean="0"/>
              <a:t>Nr </a:t>
            </a:r>
            <a:r>
              <a:rPr lang="pl-PL" sz="2000" dirty="0" smtClean="0"/>
              <a:t>12 w Jaśle.</a:t>
            </a:r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W tym roku szkolnym pracowaliśmy nad projektem </a:t>
            </a:r>
          </a:p>
          <a:p>
            <a:pPr marL="0" indent="0">
              <a:buNone/>
            </a:pPr>
            <a:r>
              <a:rPr lang="pl-PL" sz="2000" b="1" dirty="0" smtClean="0"/>
              <a:t>„Jak </a:t>
            </a:r>
            <a:r>
              <a:rPr lang="pl-PL" sz="2000" b="1" dirty="0"/>
              <a:t>wybrać </a:t>
            </a:r>
            <a:r>
              <a:rPr lang="pl-PL" sz="2000" b="1" dirty="0" smtClean="0"/>
              <a:t>korzystną </a:t>
            </a:r>
            <a:r>
              <a:rPr lang="pl-PL" sz="2000" b="1" dirty="0"/>
              <a:t>ofertę </a:t>
            </a:r>
            <a:r>
              <a:rPr lang="pl-PL" sz="2000" b="1" dirty="0" smtClean="0"/>
              <a:t>w </a:t>
            </a:r>
            <a:r>
              <a:rPr lang="pl-PL" sz="2000" b="1" dirty="0"/>
              <a:t>bankach jasielskich?”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sz="2000" dirty="0" smtClean="0"/>
              <a:t>Nawiązaliśmy współpracę z pięcioma bankami jasielskimi, </a:t>
            </a:r>
            <a:br>
              <a:rPr lang="pl-PL" sz="2000" dirty="0" smtClean="0"/>
            </a:br>
            <a:r>
              <a:rPr lang="pl-PL" sz="2000" dirty="0" smtClean="0"/>
              <a:t>by porównać oferty każdego z nich.</a:t>
            </a:r>
          </a:p>
        </p:txBody>
      </p:sp>
      <p:sp>
        <p:nvSpPr>
          <p:cNvPr id="4" name="Prostokąt 3"/>
          <p:cNvSpPr/>
          <p:nvPr/>
        </p:nvSpPr>
        <p:spPr>
          <a:xfrm>
            <a:off x="1259632" y="476672"/>
            <a:ext cx="5688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  <a:hlinkClick r:id="rId2" tooltip="Zespół Szkół Miejskich Nr 3 na mapie"/>
              </a:rPr>
              <a:t>Jak pracowaliśmy nad projektem</a:t>
            </a:r>
            <a:endParaRPr lang="pl-PL" sz="2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  <a:hlinkClick r:id="rId2" tooltip="Zespół Szkół Miejskich Nr 3 na mapi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745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476672"/>
            <a:ext cx="66247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Sposób spłacania kredytu i jego koszty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Kredyt spłacany jest w ratach miesięcznych, które mogą być </a:t>
            </a:r>
            <a:r>
              <a:rPr lang="pl-PL" b="1" dirty="0"/>
              <a:t>malejące</a:t>
            </a:r>
            <a:r>
              <a:rPr lang="pl-PL" dirty="0"/>
              <a:t> albo </a:t>
            </a:r>
            <a:r>
              <a:rPr lang="pl-PL" b="1" dirty="0"/>
              <a:t>równe</a:t>
            </a:r>
            <a:r>
              <a:rPr lang="pl-PL" dirty="0"/>
              <a:t> w okresie od roku do lat </a:t>
            </a:r>
            <a:r>
              <a:rPr lang="pl-PL" dirty="0" smtClean="0"/>
              <a:t>30. </a:t>
            </a:r>
          </a:p>
          <a:p>
            <a:endParaRPr lang="pl-PL" dirty="0"/>
          </a:p>
          <a:p>
            <a:r>
              <a:rPr lang="pl-PL" b="1" dirty="0"/>
              <a:t>Raty stałe</a:t>
            </a:r>
            <a:r>
              <a:rPr lang="pl-PL" dirty="0"/>
              <a:t> zmieniają się wyłącznie ze zmianą oprocentowania, zaś </a:t>
            </a:r>
            <a:r>
              <a:rPr lang="pl-PL" b="1" dirty="0"/>
              <a:t>malejące </a:t>
            </a:r>
            <a:r>
              <a:rPr lang="pl-PL" dirty="0"/>
              <a:t>na początku są wyższe od rat stałych, ale wraz z upływem czasu maleją. </a:t>
            </a:r>
            <a:endParaRPr lang="pl-PL" dirty="0" smtClean="0"/>
          </a:p>
          <a:p>
            <a:endParaRPr lang="pl-PL" dirty="0"/>
          </a:p>
          <a:p>
            <a:r>
              <a:rPr lang="pl-PL" b="1" dirty="0"/>
              <a:t>Koszty kredytu składają się z kosztów jednorazowych, kosztów stałych i opłat dodatkowych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b="1" dirty="0"/>
              <a:t>Koszty jednorazowe </a:t>
            </a:r>
            <a:r>
              <a:rPr lang="pl-PL" dirty="0"/>
              <a:t>to najczęściej: prowizje za rozpatrzenie wniosku kredytowego, za udzielenie kredytu, za wcześniejszą spłatę kredytu, opłaty za zmianę umowy kredytowej z tytułu ustanowienia zabezpieczeń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b="1" dirty="0"/>
              <a:t>Koszty stałe </a:t>
            </a:r>
            <a:r>
              <a:rPr lang="pl-PL" dirty="0"/>
              <a:t>to odsetki spłacanego kredytu w formie rat stałych lub malejących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b="1" dirty="0"/>
              <a:t>Opłaty dodatkowe </a:t>
            </a:r>
            <a:r>
              <a:rPr lang="pl-PL" dirty="0"/>
              <a:t>to opłaty skarbowe, sądowe.</a:t>
            </a:r>
          </a:p>
        </p:txBody>
      </p:sp>
    </p:spTree>
    <p:extLst>
      <p:ext uri="{BB962C8B-B14F-4D97-AF65-F5344CB8AC3E}">
        <p14:creationId xmlns:p14="http://schemas.microsoft.com/office/powerpoint/2010/main" xmlns="" val="50161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332656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Jeżeli osoba dorosła, posiadająca zdolność kredytową zaciągnie kredyt w wysokości 50 000 zł na okres 10 lat, to w zależności od rodzaju spłat będzie musiała liczyć się z następującymi </a:t>
            </a:r>
            <a:r>
              <a:rPr lang="pl-PL" dirty="0" smtClean="0"/>
              <a:t>kosztami:</a:t>
            </a:r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923925" y="1841976"/>
          <a:ext cx="6305549" cy="447586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713969"/>
                <a:gridCol w="902156"/>
                <a:gridCol w="901520"/>
                <a:gridCol w="631128"/>
                <a:gridCol w="1078388"/>
                <a:gridCol w="1078388"/>
              </a:tblGrid>
              <a:tr h="1094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dirty="0">
                          <a:effectLst/>
                        </a:rPr>
                        <a:t>Nazwa banku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kredyt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Oprocen-towanie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0kres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Koszt kredytu 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Do spłaty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dirty="0">
                          <a:effectLst/>
                        </a:rPr>
                        <a:t>50 000 zł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dirty="0">
                          <a:effectLst/>
                        </a:rPr>
                        <a:t>4,47 %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10 lat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12 013,46 zł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62 013,46 zł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50 000 zł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dirty="0">
                          <a:effectLst/>
                        </a:rPr>
                        <a:t>4,01 %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10 lat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10 775,60 zł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60 775,60 zł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4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50 000 zł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6915150" algn="l"/>
                        </a:tabLst>
                        <a:defRPr/>
                      </a:pPr>
                      <a:r>
                        <a:rPr lang="pl-PL" sz="1200" dirty="0" smtClean="0">
                          <a:effectLst/>
                        </a:rPr>
                        <a:t>-------------</a:t>
                      </a:r>
                      <a:endParaRPr lang="pl-PL" sz="12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tylko na </a:t>
                      </a:r>
                      <a:endParaRPr lang="pl-PL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8 lat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dirty="0">
                          <a:effectLst/>
                        </a:rPr>
                        <a:t>-------------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dirty="0">
                          <a:effectLst/>
                        </a:rPr>
                        <a:t>-------------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BANK ŚLĄSKI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50 000 zł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5,09 %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10 lat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dirty="0">
                          <a:effectLst/>
                        </a:rPr>
                        <a:t>13 943,20 zł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63 943,20 zł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4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50 000 zł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-------------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10 lat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-------------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 dirty="0">
                          <a:latin typeface="Cambria"/>
                          <a:ea typeface="Calibri"/>
                        </a:rPr>
                        <a:t>-------------</a:t>
                      </a:r>
                      <a:endParaRPr lang="pl-PL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4" descr="Opis: https://www.pbsbank.pl/documents/10192/419001/logo_220x67_v1_z_podkresleniem.png/0fc76473-7f23-4cf3-9882-69a749ea8209?t=1363887290385"/>
          <p:cNvSpPr>
            <a:spLocks noChangeAspect="1" noChangeArrowheads="1"/>
          </p:cNvSpPr>
          <p:nvPr/>
        </p:nvSpPr>
        <p:spPr bwMode="auto">
          <a:xfrm>
            <a:off x="923925" y="184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Rectangle 3" descr="Opis: https://www.pbsbank.pl/documents/10192/419001/logo_220x67_v1_z_podkresleniem.png/0fc76473-7f23-4cf3-9882-69a749ea8209?t=1363887290385"/>
          <p:cNvSpPr>
            <a:spLocks noChangeAspect="1" noChangeArrowheads="1"/>
          </p:cNvSpPr>
          <p:nvPr/>
        </p:nvSpPr>
        <p:spPr bwMode="auto">
          <a:xfrm>
            <a:off x="923925" y="184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54" name="Obraz 24" descr="Opis: Logo Banku Pekao 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3226" b="-362"/>
          <a:stretch>
            <a:fillRect/>
          </a:stretch>
        </p:blipFill>
        <p:spPr bwMode="auto">
          <a:xfrm>
            <a:off x="1014372" y="3807753"/>
            <a:ext cx="1495425" cy="26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Obraz 9" descr="Opis: http://www.ekoball.pl/wp-content/uploads/buttons/PBS_Bank_nowe_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93096"/>
            <a:ext cx="1152128" cy="43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Obraz 29" descr="Opis: http://www.ingbank.pl/_fileserver/item/100193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1887" y="4941168"/>
            <a:ext cx="12255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Obraz 30" descr="Opis: https://encrypted-tbn3.gstatic.com/images?q=tbn:ANd9GcRGD-Z3KtDmsxGJ4YmQIKz8p7HDAP9Fd6Srio3Dy9oAhrjc9ASGVAq-4B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805264"/>
            <a:ext cx="670521" cy="389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27584" y="2168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 rot="10800000" flipV="1">
            <a:off x="3059832" y="1412776"/>
            <a:ext cx="19155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915150" algn="l"/>
              </a:tabLst>
            </a:pPr>
            <a:r>
              <a:rPr lang="pl-PL" b="1" u="sng" dirty="0" smtClean="0">
                <a:solidFill>
                  <a:srgbClr val="252525"/>
                </a:solidFill>
                <a:latin typeface="Cambria" pitchFamily="18" charset="0"/>
                <a:ea typeface="Times New Roman" pitchFamily="18" charset="0"/>
              </a:rPr>
              <a:t>Raty </a:t>
            </a:r>
            <a:r>
              <a:rPr lang="pl-PL" b="1" u="sng" dirty="0">
                <a:solidFill>
                  <a:srgbClr val="252525"/>
                </a:solidFill>
                <a:latin typeface="Cambria" pitchFamily="18" charset="0"/>
                <a:ea typeface="Times New Roman" pitchFamily="18" charset="0"/>
              </a:rPr>
              <a:t>stałe</a:t>
            </a:r>
            <a:endParaRPr lang="pl-PL" sz="2000" dirty="0">
              <a:latin typeface="Arial" pitchFamily="34" charset="0"/>
            </a:endParaRPr>
          </a:p>
        </p:txBody>
      </p:sp>
      <p:pic>
        <p:nvPicPr>
          <p:cNvPr id="13" name="Obraz 12" descr="PKO Bank Polski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96952"/>
            <a:ext cx="735330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44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611560" y="1124744"/>
          <a:ext cx="6696744" cy="486957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820120"/>
                <a:gridCol w="958029"/>
                <a:gridCol w="957353"/>
                <a:gridCol w="670890"/>
                <a:gridCol w="1145176"/>
                <a:gridCol w="1145176"/>
              </a:tblGrid>
              <a:tr h="118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400" dirty="0">
                          <a:effectLst/>
                        </a:rPr>
                        <a:t>Nazwa banku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400" dirty="0">
                          <a:effectLst/>
                        </a:rPr>
                        <a:t>kredyt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350" dirty="0" err="1">
                          <a:effectLst/>
                        </a:rPr>
                        <a:t>Oprocen-towanie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400">
                          <a:effectLst/>
                        </a:rPr>
                        <a:t>0kres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400">
                          <a:effectLst/>
                        </a:rPr>
                        <a:t>Koszt kredytu 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400">
                          <a:effectLst/>
                        </a:rPr>
                        <a:t>Do spłaty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50 000 zł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dirty="0">
                          <a:effectLst/>
                        </a:rPr>
                        <a:t>4,47 %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10 lat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11 194,77 zł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61194,77 zł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4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50 000 zł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4,01 %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10 lat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10108,54 zł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60108,54 zł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4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dirty="0">
                          <a:effectLst/>
                        </a:rPr>
                        <a:t>50 000 zł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6915150" algn="l"/>
                        </a:tabLst>
                        <a:defRPr/>
                      </a:pPr>
                      <a:r>
                        <a:rPr lang="pl-PL" sz="1200" dirty="0" smtClean="0">
                          <a:effectLst/>
                        </a:rPr>
                        <a:t>-------------</a:t>
                      </a:r>
                      <a:endParaRPr lang="pl-PL" sz="12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tylko na </a:t>
                      </a:r>
                      <a:endParaRPr lang="pl-PL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8 lat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dirty="0">
                          <a:effectLst/>
                        </a:rPr>
                        <a:t>-------------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-------------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BANK ŚLĄSKI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50 000 zł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5,09 %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10 lat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dirty="0">
                          <a:effectLst/>
                        </a:rPr>
                        <a:t>12862,19 zł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62862,18 zł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4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dirty="0">
                          <a:effectLst/>
                        </a:rPr>
                        <a:t>50 000 zł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>
                          <a:effectLst/>
                        </a:rPr>
                        <a:t>6,07%</a:t>
                      </a:r>
                      <a:endParaRPr lang="pl-PL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10 lat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dirty="0">
                          <a:effectLst/>
                        </a:rPr>
                        <a:t>14769 zł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dirty="0">
                          <a:effectLst/>
                        </a:rPr>
                        <a:t>64769,15 zł</a:t>
                      </a:r>
                      <a:endParaRPr lang="pl-PL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Prostokąt 25" descr="Opis: https://www.pbsbank.pl/documents/10192/419001/logo_220x67_v1_z_podkresleniem.png/0fc76473-7f23-4cf3-9882-69a749ea8209?t=1363887290385"/>
          <p:cNvSpPr>
            <a:spLocks noChangeAspect="1" noChangeArrowheads="1"/>
          </p:cNvSpPr>
          <p:nvPr/>
        </p:nvSpPr>
        <p:spPr bwMode="auto">
          <a:xfrm>
            <a:off x="923925" y="1798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" name="Prostokąt 28" descr="Opis: https://www.pbsbank.pl/documents/10192/419001/logo_220x67_v1_z_podkresleniem.png/0fc76473-7f23-4cf3-9882-69a749ea8209?t=1363887290385"/>
          <p:cNvSpPr>
            <a:spLocks noChangeAspect="1" noChangeArrowheads="1"/>
          </p:cNvSpPr>
          <p:nvPr/>
        </p:nvSpPr>
        <p:spPr bwMode="auto">
          <a:xfrm>
            <a:off x="923925" y="1798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78" name="Obraz 24" descr="Opis: Logo Banku Pekao 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3226" b="-362"/>
          <a:stretch>
            <a:fillRect/>
          </a:stretch>
        </p:blipFill>
        <p:spPr bwMode="auto">
          <a:xfrm>
            <a:off x="755576" y="3284984"/>
            <a:ext cx="155257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Obraz 29" descr="Opis: http://www.ingbank.pl/_fileserver/item/10019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437112"/>
            <a:ext cx="12255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Obraz 30" descr="Opis: https://encrypted-tbn3.gstatic.com/images?q=tbn:ANd9GcRGD-Z3KtDmsxGJ4YmQIKz8p7HDAP9Fd6Srio3Dy9oAhrjc9ASGVAq-4B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301208"/>
            <a:ext cx="915988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Obraz 9" descr="Opis: http://www.ekoball.pl/wp-content/uploads/buttons/PBS_Bank_nowe_logo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1064295" cy="34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923925" y="2255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987824" y="476672"/>
            <a:ext cx="1662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915150" algn="l"/>
              </a:tabLst>
            </a:pPr>
            <a:r>
              <a:rPr lang="pl-PL" b="1" u="sng" dirty="0">
                <a:solidFill>
                  <a:prstClr val="black"/>
                </a:solidFill>
                <a:latin typeface="Cambria" pitchFamily="18" charset="0"/>
                <a:ea typeface="Calibri" pitchFamily="34" charset="0"/>
              </a:rPr>
              <a:t>Raty malejące</a:t>
            </a:r>
            <a:endParaRPr lang="pl-PL" sz="1050" dirty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12" name="Obraz 11" descr="PKO Bank Polski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0888"/>
            <a:ext cx="735330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7338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55576" y="1579381"/>
            <a:ext cx="6552728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400" dirty="0" smtClean="0"/>
              <a:t>Analiza danych zawartych w obydwu tabelach pokazuje, że najtańszy </a:t>
            </a:r>
            <a:r>
              <a:rPr lang="pl-PL" sz="2400" dirty="0" smtClean="0"/>
              <a:t>kredyt hipoteczny na 10 lat oferuje  </a:t>
            </a:r>
            <a:r>
              <a:rPr lang="pl-PL" sz="2400" dirty="0" smtClean="0"/>
              <a:t>Bank </a:t>
            </a:r>
            <a:r>
              <a:rPr lang="pl-PL" sz="2400" dirty="0" smtClean="0"/>
              <a:t>Pekao SA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Obraz 24" descr="Logo Banku Pekao SA"/>
          <p:cNvPicPr>
            <a:picLocks noChangeAspect="1" noChangeArrowheads="1"/>
          </p:cNvPicPr>
          <p:nvPr/>
        </p:nvPicPr>
        <p:blipFill>
          <a:blip r:embed="rId2" cstate="print"/>
          <a:srcRect r="53226" b="-362"/>
          <a:stretch>
            <a:fillRect/>
          </a:stretch>
        </p:blipFill>
        <p:spPr bwMode="auto">
          <a:xfrm>
            <a:off x="5148064" y="2996952"/>
            <a:ext cx="2232248" cy="397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87624" y="1196752"/>
            <a:ext cx="66967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dirty="0" smtClean="0"/>
              <a:t>Serdecznie dziękujemy </a:t>
            </a:r>
          </a:p>
          <a:p>
            <a:pPr algn="ctr">
              <a:lnSpc>
                <a:spcPct val="150000"/>
              </a:lnSpc>
            </a:pPr>
            <a:r>
              <a:rPr lang="pl-PL" dirty="0" smtClean="0"/>
              <a:t>panu Arturowi </a:t>
            </a:r>
            <a:r>
              <a:rPr lang="pl-PL" dirty="0" err="1" smtClean="0"/>
              <a:t>Domasławskiemu</a:t>
            </a:r>
            <a:r>
              <a:rPr lang="pl-PL" dirty="0" smtClean="0"/>
              <a:t> </a:t>
            </a:r>
          </a:p>
          <a:p>
            <a:pPr algn="ctr">
              <a:lnSpc>
                <a:spcPct val="150000"/>
              </a:lnSpc>
            </a:pPr>
            <a:r>
              <a:rPr lang="pl-PL" dirty="0" smtClean="0"/>
              <a:t>za pomoc w przygotowaniu prezentacji multimedialnej </a:t>
            </a:r>
          </a:p>
          <a:p>
            <a:pPr algn="ctr">
              <a:lnSpc>
                <a:spcPct val="150000"/>
              </a:lnSpc>
            </a:pPr>
            <a:r>
              <a:rPr lang="pl-PL" dirty="0" smtClean="0"/>
              <a:t>pracownikom  </a:t>
            </a:r>
            <a:r>
              <a:rPr lang="pl-PL" dirty="0"/>
              <a:t>banków</a:t>
            </a:r>
          </a:p>
          <a:p>
            <a:pPr algn="ctr">
              <a:lnSpc>
                <a:spcPct val="150000"/>
              </a:lnSpc>
            </a:pPr>
            <a:r>
              <a:rPr lang="pl-PL" dirty="0">
                <a:solidFill>
                  <a:srgbClr val="FFC000"/>
                </a:solidFill>
                <a:hlinkClick r:id="rId2" tooltip="Zobacz informacje szczegółowe o firmie"/>
              </a:rPr>
              <a:t>Bank Pekao SA Oddział </a:t>
            </a:r>
            <a:r>
              <a:rPr lang="pl-PL" dirty="0" smtClean="0">
                <a:solidFill>
                  <a:srgbClr val="FFC000"/>
                </a:solidFill>
                <a:hlinkClick r:id="rId2" tooltip="Zobacz informacje szczegółowe o firmie"/>
              </a:rPr>
              <a:t>I</a:t>
            </a:r>
            <a:r>
              <a:rPr lang="pl-PL" dirty="0" smtClean="0">
                <a:solidFill>
                  <a:srgbClr val="FFC000"/>
                </a:solidFill>
              </a:rPr>
              <a:t>  </a:t>
            </a:r>
            <a:r>
              <a:rPr lang="pl-PL" dirty="0">
                <a:solidFill>
                  <a:srgbClr val="FFC000"/>
                </a:solidFill>
              </a:rPr>
              <a:t>Jasło ul. Staszica </a:t>
            </a:r>
            <a:r>
              <a:rPr lang="pl-PL" dirty="0" smtClean="0">
                <a:solidFill>
                  <a:srgbClr val="FFC000"/>
                </a:solidFill>
              </a:rPr>
              <a:t>6,</a:t>
            </a:r>
            <a:endParaRPr lang="pl-PL" dirty="0">
              <a:solidFill>
                <a:srgbClr val="FFC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dirty="0">
                <a:solidFill>
                  <a:srgbClr val="FFC000"/>
                </a:solidFill>
                <a:hlinkClick r:id="rId3" tooltip="Zobacz informacje szczegółowe o firmie"/>
              </a:rPr>
              <a:t>Bank Spółdzielczy w Bieczu </a:t>
            </a:r>
            <a:r>
              <a:rPr lang="pl-PL" dirty="0" smtClean="0">
                <a:solidFill>
                  <a:srgbClr val="FFC000"/>
                </a:solidFill>
                <a:hlinkClick r:id="rId3" tooltip="Zobacz informacje szczegółowe o firmie"/>
              </a:rPr>
              <a:t>Oddział</a:t>
            </a:r>
            <a:r>
              <a:rPr lang="pl-PL" dirty="0" smtClean="0">
                <a:solidFill>
                  <a:srgbClr val="FFC000"/>
                </a:solidFill>
              </a:rPr>
              <a:t> Jasło ul</a:t>
            </a:r>
            <a:r>
              <a:rPr lang="pl-PL" dirty="0">
                <a:solidFill>
                  <a:srgbClr val="FFC000"/>
                </a:solidFill>
              </a:rPr>
              <a:t>. Stroma 2</a:t>
            </a:r>
            <a:r>
              <a:rPr lang="pl-PL" dirty="0" smtClean="0">
                <a:solidFill>
                  <a:srgbClr val="FFC000"/>
                </a:solidFill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pl-PL" u="sng" dirty="0">
                <a:solidFill>
                  <a:srgbClr val="FFC000"/>
                </a:solidFill>
                <a:hlinkClick r:id="rId4" tooltip="Zobacz informacje szczegółowe o firmie"/>
              </a:rPr>
              <a:t>ING Bank Śląski S.A. </a:t>
            </a:r>
            <a:r>
              <a:rPr lang="pl-PL" u="sng" dirty="0" smtClean="0">
                <a:solidFill>
                  <a:srgbClr val="FFC000"/>
                </a:solidFill>
                <a:hlinkClick r:id="rId4" tooltip="Zobacz informacje szczegółowe o firmie"/>
              </a:rPr>
              <a:t>Oddział</a:t>
            </a:r>
            <a:r>
              <a:rPr lang="pl-PL" dirty="0">
                <a:solidFill>
                  <a:srgbClr val="FFC000"/>
                </a:solidFill>
              </a:rPr>
              <a:t> </a:t>
            </a:r>
            <a:r>
              <a:rPr lang="pl-PL" dirty="0" smtClean="0">
                <a:solidFill>
                  <a:srgbClr val="FFC000"/>
                </a:solidFill>
              </a:rPr>
              <a:t> Jasło ul</a:t>
            </a:r>
            <a:r>
              <a:rPr lang="pl-PL" dirty="0">
                <a:solidFill>
                  <a:srgbClr val="FFC000"/>
                </a:solidFill>
              </a:rPr>
              <a:t>. Słowackiego 4, </a:t>
            </a:r>
            <a:endParaRPr lang="pl-PL" dirty="0" smtClean="0">
              <a:solidFill>
                <a:srgbClr val="FFC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u="sng" dirty="0" smtClean="0">
                <a:solidFill>
                  <a:srgbClr val="FFC000"/>
                </a:solidFill>
                <a:hlinkClick r:id="rId5" tooltip="Zobacz informacje szczegółowe o firmie"/>
              </a:rPr>
              <a:t>PKO </a:t>
            </a:r>
            <a:r>
              <a:rPr lang="pl-PL" u="sng" dirty="0">
                <a:solidFill>
                  <a:srgbClr val="FFC000"/>
                </a:solidFill>
                <a:hlinkClick r:id="rId5" tooltip="Zobacz informacje szczegółowe o firmie"/>
              </a:rPr>
              <a:t>Bank Polski, Oddział 1 </a:t>
            </a:r>
            <a:r>
              <a:rPr lang="pl-PL" dirty="0" smtClean="0">
                <a:solidFill>
                  <a:srgbClr val="FFC000"/>
                </a:solidFill>
              </a:rPr>
              <a:t>Jasło ul</a:t>
            </a:r>
            <a:r>
              <a:rPr lang="pl-PL" dirty="0">
                <a:solidFill>
                  <a:srgbClr val="FFC000"/>
                </a:solidFill>
              </a:rPr>
              <a:t>. </a:t>
            </a:r>
            <a:r>
              <a:rPr lang="pl-PL" dirty="0" smtClean="0">
                <a:solidFill>
                  <a:srgbClr val="FFC000"/>
                </a:solidFill>
              </a:rPr>
              <a:t>Staszica 23,</a:t>
            </a:r>
            <a:endParaRPr lang="pl-PL" dirty="0">
              <a:solidFill>
                <a:srgbClr val="FFC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u="sng" dirty="0">
                <a:solidFill>
                  <a:srgbClr val="FFC000"/>
                </a:solidFill>
              </a:rPr>
              <a:t>Podkarpacki Bank Spółdzielczy w Sanoku</a:t>
            </a:r>
            <a:r>
              <a:rPr lang="pl-PL" dirty="0" smtClean="0">
                <a:solidFill>
                  <a:srgbClr val="FFC000"/>
                </a:solidFill>
              </a:rPr>
              <a:t>, Jasło ul. Szkolna </a:t>
            </a:r>
          </a:p>
          <a:p>
            <a:pPr algn="ctr">
              <a:lnSpc>
                <a:spcPct val="150000"/>
              </a:lnSpc>
            </a:pPr>
            <a:r>
              <a:rPr lang="pl-PL" dirty="0" smtClean="0"/>
              <a:t>a szczególnie </a:t>
            </a:r>
          </a:p>
          <a:p>
            <a:pPr algn="ctr">
              <a:lnSpc>
                <a:spcPct val="150000"/>
              </a:lnSpc>
            </a:pPr>
            <a:r>
              <a:rPr lang="pl-PL" dirty="0" smtClean="0"/>
              <a:t>panu Jarosławowi Kobie </a:t>
            </a:r>
          </a:p>
          <a:p>
            <a:pPr algn="ctr">
              <a:lnSpc>
                <a:spcPct val="150000"/>
              </a:lnSpc>
            </a:pPr>
            <a:r>
              <a:rPr lang="pl-PL" dirty="0" smtClean="0"/>
              <a:t>za merytoryczną pomoc w realizacji projektu.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7848872" cy="1152128"/>
          </a:xfrm>
        </p:spPr>
        <p:txBody>
          <a:bodyPr>
            <a:normAutofit fontScale="90000"/>
          </a:bodyPr>
          <a:lstStyle/>
          <a:p>
            <a:pPr algn="ctr">
              <a:spcBef>
                <a:spcPts val="600"/>
              </a:spcBef>
            </a:pPr>
            <a:r>
              <a:rPr lang="pl-PL" sz="2700" dirty="0">
                <a:hlinkClick r:id="rId2" tooltip="Zespół Szkół Miejskich Nr 3 na mapie"/>
              </a:rPr>
              <a:t/>
            </a:r>
            <a:br>
              <a:rPr lang="pl-PL" sz="2700" dirty="0">
                <a:hlinkClick r:id="rId2" tooltip="Zespół Szkół Miejskich Nr 3 na mapie"/>
              </a:rPr>
            </a:br>
            <a:r>
              <a:rPr lang="pl-PL" sz="2700" dirty="0" smtClean="0">
                <a:hlinkClick r:id="rId2" tooltip="Zespół Szkół Miejskich Nr 3 na mapie"/>
              </a:rPr>
              <a:t/>
            </a:r>
            <a:br>
              <a:rPr lang="pl-PL" sz="2700" dirty="0" smtClean="0">
                <a:hlinkClick r:id="rId2" tooltip="Zespół Szkół Miejskich Nr 3 na mapie"/>
              </a:rPr>
            </a:br>
            <a:r>
              <a:rPr lang="pl-PL" sz="2700" dirty="0" smtClean="0">
                <a:hlinkClick r:id="rId2" tooltip="Zespół Szkół Miejskich Nr 3 na mapie"/>
              </a:rPr>
              <a:t/>
            </a:r>
            <a:br>
              <a:rPr lang="pl-PL" sz="2700" dirty="0" smtClean="0">
                <a:hlinkClick r:id="rId2" tooltip="Zespół Szkół Miejskich Nr 3 na mapie"/>
              </a:rPr>
            </a:br>
            <a:r>
              <a:rPr lang="pl-PL" sz="2200" dirty="0" smtClean="0">
                <a:hlinkClick r:id="rId2" tooltip="Zespół Szkół Miejskich Nr 3 na mapie"/>
              </a:rPr>
              <a:t>zadanie </a:t>
            </a:r>
            <a:r>
              <a:rPr lang="pl-PL" sz="2200" dirty="0" smtClean="0">
                <a:hlinkClick r:id="rId2" tooltip="Zespół Szkół Miejskich Nr 3 na mapie"/>
              </a:rPr>
              <a:t>1</a:t>
            </a:r>
            <a:br>
              <a:rPr lang="pl-PL" sz="2200" dirty="0" smtClean="0">
                <a:hlinkClick r:id="rId2" tooltip="Zespół Szkół Miejskich Nr 3 na mapie"/>
              </a:rPr>
            </a:br>
            <a:r>
              <a:rPr lang="pl-PL" sz="2200" dirty="0" smtClean="0">
                <a:hlinkClick r:id="rId2" tooltip="Zespół Szkół Miejskich Nr 3 na mapie"/>
              </a:rPr>
              <a:t>Wybranie najkorzystniejszej</a:t>
            </a:r>
            <a:br>
              <a:rPr lang="pl-PL" sz="2200" dirty="0" smtClean="0">
                <a:hlinkClick r:id="rId2" tooltip="Zespół Szkół Miejskich Nr 3 na mapie"/>
              </a:rPr>
            </a:br>
            <a:r>
              <a:rPr lang="pl-PL" sz="2200" dirty="0" smtClean="0">
                <a:hlinkClick r:id="rId2" tooltip="Zespół Szkół Miejskich Nr 3 na mapie"/>
              </a:rPr>
              <a:t>lokaty </a:t>
            </a:r>
            <a:r>
              <a:rPr lang="pl-PL" sz="2200" dirty="0">
                <a:hlinkClick r:id="rId2" tooltip="Zespół Szkół Miejskich Nr 3 na mapie"/>
              </a:rPr>
              <a:t>bankowej.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3"/>
          <p:cNvSpPr txBox="1">
            <a:spLocks/>
          </p:cNvSpPr>
          <p:nvPr/>
        </p:nvSpPr>
        <p:spPr>
          <a:xfrm>
            <a:off x="611560" y="2132856"/>
            <a:ext cx="7056784" cy="4371752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Nasze działania rozpoczęliśmy od zapoznania z</a:t>
            </a:r>
            <a:r>
              <a:rPr kumimoji="0" lang="pl-PL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procentami </a:t>
            </a: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sposobem ich obliczania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Następnie zgromadziliśmy informacje na temat lokat </a:t>
            </a: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sposobu obliczania odsetek.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76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07504" y="188640"/>
            <a:ext cx="7848872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Lokata to umowa między klientem a bankiem, w której klient udostępnia bankowi środki pieniężne otrzymując w zamian wynagrodzenie w postaci odsetek.</a:t>
            </a:r>
            <a:endParaRPr lang="pl-PL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268760"/>
            <a:ext cx="792088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pl-PL" dirty="0" smtClean="0"/>
              <a:t>Rodzaje lokat: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l-PL" dirty="0" smtClean="0"/>
              <a:t> lokata terminowa – zawarta na określony czas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l-PL" dirty="0" smtClean="0"/>
              <a:t> lokata dynamiczna – klient może wypłacać i wpłacać środki bez konsekwencji utraty odsetek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l-PL" dirty="0" smtClean="0"/>
              <a:t> lokata rentierska – długoterminowa lokata na której odsetki są wypłacane klientowi jak renta. 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9512" y="3717032"/>
            <a:ext cx="7848873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15150" algn="l"/>
              </a:tabLst>
            </a:pPr>
            <a:r>
              <a:rPr lang="pl-PL" dirty="0" smtClean="0"/>
              <a:t>Oprocentowanie lokat jest podawane w skali roku. Musimy jeszcze zapłacić podatek Belki.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4725144"/>
            <a:ext cx="79208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15150" algn="l"/>
              </a:tabLst>
            </a:pPr>
            <a:r>
              <a:rPr lang="pl-PL" dirty="0" smtClean="0"/>
              <a:t>Nazwiskiem profesora Marka Belki nazywany jest podatek pobierany od zysków z lokat bankowych i wynosi 19 %. Podatek wprowadzono w 2002 r., kiedy Marek Belka był ministrem finansów.</a:t>
            </a:r>
          </a:p>
        </p:txBody>
      </p:sp>
    </p:spTree>
    <p:extLst>
      <p:ext uri="{BB962C8B-B14F-4D97-AF65-F5344CB8AC3E}">
        <p14:creationId xmlns:p14="http://schemas.microsoft.com/office/powerpoint/2010/main" xmlns="" val="36268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260648"/>
            <a:ext cx="792088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 smtClean="0"/>
              <a:t>Pieniądze w banku mogą być ulokowane na procent prosty i procent złożony</a:t>
            </a:r>
            <a:r>
              <a:rPr kumimoji="0" lang="pl-PL" sz="1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.</a:t>
            </a:r>
            <a:endParaRPr kumimoji="0" lang="pl-PL" sz="1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79512" y="1196752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l-PL" b="1" dirty="0" smtClean="0"/>
              <a:t>Procent prosty </a:t>
            </a:r>
            <a:r>
              <a:rPr lang="pl-PL" dirty="0" smtClean="0"/>
              <a:t>– odsetki są naliczane raz, odsetek nie dodaje się do kapitału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79512" y="2060848"/>
            <a:ext cx="77768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600" dirty="0" smtClean="0"/>
              <a:t>PRZYKŁAD: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600" dirty="0" smtClean="0"/>
              <a:t>Wpłacamy do banku kwotę 500zł.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600" dirty="0" smtClean="0"/>
              <a:t>Oprocentowanie wynosi 6,5 % w skali roku.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600" dirty="0" smtClean="0"/>
              <a:t>Ile uzyskamy odsetek po roku?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600" dirty="0" smtClean="0"/>
              <a:t>Odsetki obliczamy według wzoru: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6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6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6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6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600" dirty="0" smtClean="0"/>
          </a:p>
        </p:txBody>
      </p:sp>
      <p:pic>
        <p:nvPicPr>
          <p:cNvPr id="16" name="Obraz 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573016"/>
            <a:ext cx="4014951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653136"/>
            <a:ext cx="3895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3635896" y="422108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więc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627784" y="55892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Odsetki wyniosą 32,50 zł.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620688"/>
            <a:ext cx="7632848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 smtClean="0"/>
              <a:t>PROCENT SKŁADANY – odsetki są doliczane do wkładu (podlegają kapitalizacji) i składają się na zysk w okresie następnym.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 smtClean="0"/>
              <a:t>W praktyce odsetki są wyliczane przez informatyczny system bankowy. 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3528" y="1700808"/>
            <a:ext cx="763284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15150" algn="l"/>
              </a:tabLst>
            </a:pPr>
            <a:r>
              <a:rPr lang="pl-PL" dirty="0" smtClean="0"/>
              <a:t>Przykład: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15150" algn="l"/>
              </a:tabLst>
            </a:pPr>
            <a:r>
              <a:rPr lang="pl-PL" dirty="0" smtClean="0"/>
              <a:t>kwota </a:t>
            </a:r>
            <a:r>
              <a:rPr lang="pl-PL" dirty="0" smtClean="0"/>
              <a:t>10 000 </a:t>
            </a:r>
            <a:r>
              <a:rPr lang="pl-PL" dirty="0" smtClean="0"/>
              <a:t>PLN, oprocentowanie 4% , termin lokaty 93 dni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15150" algn="l"/>
              </a:tabLst>
            </a:pPr>
            <a:r>
              <a:rPr lang="pl-PL" dirty="0" smtClean="0"/>
              <a:t>Obliczenie odsetek: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15150" algn="l"/>
              </a:tabLst>
            </a:pPr>
            <a:r>
              <a:rPr lang="pl-PL" dirty="0" smtClean="0"/>
              <a:t>10 000 PLN * 4% = 400 zł : 365 dni = 1,0958 PLN * 93 dni = 101,91 PLN - 19% = 82,55 PLN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15150" algn="l"/>
              </a:tabLst>
            </a:pPr>
            <a:r>
              <a:rPr lang="pl-PL" dirty="0" smtClean="0"/>
              <a:t>Po upływie terminu lokaty  klient otrzyma </a:t>
            </a:r>
            <a:r>
              <a:rPr lang="pl-PL" dirty="0" smtClean="0"/>
              <a:t>10 082,55 </a:t>
            </a:r>
            <a:r>
              <a:rPr lang="pl-PL" dirty="0" smtClean="0"/>
              <a:t>zł.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3528" y="4066039"/>
            <a:ext cx="7488832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Kwota lokaty ( ) * % = ( ) : 365 dni = ( ) * tyle ile wynosi termin lokaty = ( ) – 19% (podatek Belki) = suma odsetek.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-16350"/>
            <a:ext cx="756084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15150" algn="l"/>
              </a:tabLst>
            </a:pP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6915150" algn="l"/>
              </a:tabLst>
            </a:pPr>
            <a:r>
              <a:rPr lang="pl-PL" dirty="0"/>
              <a:t>Sposób naliczania odsetek złożony występuje w lokatach, gdzie  odsetki dopisywane są w czasie trwania lokaty.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tabLst>
                <a:tab pos="6915150" algn="l"/>
              </a:tabLst>
            </a:pPr>
            <a:endParaRPr lang="pl-PL" dirty="0" smtClean="0"/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tabLst>
                <a:tab pos="6915150" algn="l"/>
              </a:tabLst>
            </a:pPr>
            <a:endParaRPr lang="pl-PL" dirty="0"/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tabLst>
                <a:tab pos="6915150" algn="l"/>
              </a:tabLst>
            </a:pPr>
            <a:r>
              <a:rPr lang="pl-PL" dirty="0" smtClean="0"/>
              <a:t>Przykład: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tabLst>
                <a:tab pos="6915150" algn="l"/>
              </a:tabLst>
            </a:pPr>
            <a:r>
              <a:rPr lang="pl-PL" dirty="0" smtClean="0"/>
              <a:t>lokata na 9 miesięcy z kwartalnym dopisywaniem odsetek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tabLst>
                <a:tab pos="6915150" algn="l"/>
              </a:tabLst>
            </a:pPr>
            <a:endParaRPr lang="pl-PL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915150" algn="l"/>
              </a:tabLst>
            </a:pPr>
            <a:r>
              <a:rPr lang="pl-PL" dirty="0" smtClean="0"/>
              <a:t>3 mies. np.: 1%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915150" algn="l"/>
              </a:tabLst>
            </a:pPr>
            <a:r>
              <a:rPr lang="pl-PL" dirty="0" smtClean="0"/>
              <a:t>3 mies. np.: 2%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915150" algn="l"/>
              </a:tabLst>
            </a:pPr>
            <a:r>
              <a:rPr lang="pl-PL" dirty="0" smtClean="0"/>
              <a:t>3 mies. np.: 3%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915150" algn="l"/>
              </a:tabLst>
            </a:pPr>
            <a:endParaRPr lang="pl-PL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915150" algn="l"/>
              </a:tabLst>
            </a:pPr>
            <a:r>
              <a:rPr lang="pl-PL" dirty="0" smtClean="0"/>
              <a:t>Lokata nieodnawialna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915150" algn="l"/>
              </a:tabLst>
            </a:pPr>
            <a:r>
              <a:rPr lang="pl-PL" dirty="0" smtClean="0"/>
              <a:t>10 </a:t>
            </a:r>
            <a:r>
              <a:rPr lang="pl-PL" dirty="0" smtClean="0"/>
              <a:t>000 zł </a:t>
            </a:r>
            <a:r>
              <a:rPr lang="pl-PL" dirty="0" smtClean="0"/>
              <a:t>* 1% = 100 zł : 365 dni = 0,2739 zł *93 dni = 25,479 zł – 19% = 20,63 zł.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4149080"/>
            <a:ext cx="741682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just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15150" algn="l"/>
              </a:tabLst>
            </a:pPr>
            <a:r>
              <a:rPr lang="pl-PL" dirty="0" smtClean="0"/>
              <a:t>zostanie dopisane 20,63 zł, więc klient po 3 miesiącach będzie miał  10 020,63 zł.</a:t>
            </a:r>
          </a:p>
          <a:p>
            <a:pPr marR="0" lvl="0" indent="0" algn="just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15150" algn="l"/>
              </a:tabLst>
            </a:pPr>
            <a:endParaRPr lang="pl-PL" dirty="0" smtClean="0"/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15150" algn="l"/>
              </a:tabLst>
            </a:pPr>
            <a:r>
              <a:rPr lang="pl-PL" dirty="0" smtClean="0"/>
              <a:t>10 </a:t>
            </a:r>
            <a:r>
              <a:rPr lang="pl-PL" dirty="0" smtClean="0"/>
              <a:t>020,63 zł </a:t>
            </a:r>
            <a:r>
              <a:rPr lang="pl-PL" dirty="0" smtClean="0"/>
              <a:t>* 2% = </a:t>
            </a:r>
            <a:r>
              <a:rPr lang="pl-PL" dirty="0" smtClean="0"/>
              <a:t>200,41 zł </a:t>
            </a:r>
            <a:r>
              <a:rPr lang="pl-PL" dirty="0" smtClean="0"/>
              <a:t>: </a:t>
            </a:r>
            <a:r>
              <a:rPr lang="pl-PL" dirty="0" smtClean="0"/>
              <a:t>365 dni </a:t>
            </a:r>
            <a:r>
              <a:rPr lang="pl-PL" dirty="0" smtClean="0"/>
              <a:t>= 0,5490 * 93 dni = 51,06 zł – 19% = 41,36 zł zostanie dopisane do depozytu itd.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23528" y="1268761"/>
          <a:ext cx="7560840" cy="4248472"/>
        </p:xfrm>
        <a:graphic>
          <a:graphicData uri="http://schemas.openxmlformats.org/drawingml/2006/table">
            <a:tbl>
              <a:tblPr/>
              <a:tblGrid>
                <a:gridCol w="2281687"/>
                <a:gridCol w="1153872"/>
                <a:gridCol w="1731218"/>
                <a:gridCol w="928310"/>
                <a:gridCol w="1465753"/>
              </a:tblGrid>
              <a:tr h="1375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</a:rPr>
                        <a:t>Nazwa banku</a:t>
                      </a:r>
                      <a:endParaRPr lang="pl-PL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</a:rPr>
                        <a:t>Lokata 3-miesięczna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</a:rPr>
                        <a:t>Lokata 6-miesięczna</a:t>
                      </a:r>
                      <a:endParaRPr lang="pl-PL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>
                          <a:latin typeface="Cambria"/>
                          <a:ea typeface="Calibri"/>
                        </a:rPr>
                        <a:t>Lokata 12-miesięczna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</a:rPr>
                        <a:t>Lokata</a:t>
                      </a:r>
                      <a:endParaRPr lang="pl-PL" sz="1200" dirty="0">
                        <a:latin typeface="Arial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r>
                        <a:rPr lang="pl-PL" sz="1100" b="1" dirty="0">
                          <a:latin typeface="Cambria"/>
                          <a:ea typeface="Calibri"/>
                        </a:rPr>
                        <a:t>dwuletnia</a:t>
                      </a:r>
                      <a:endParaRPr lang="pl-PL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8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01" marR="63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0,70 %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1,00 %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2,15 %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 dirty="0">
                          <a:latin typeface="Cambria"/>
                          <a:ea typeface="Calibri"/>
                        </a:rPr>
                        <a:t>2,70 %</a:t>
                      </a:r>
                      <a:endParaRPr lang="pl-PL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3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3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3601" marR="63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2,20 %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2,60  %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2,70 %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 dirty="0">
                          <a:solidFill>
                            <a:srgbClr val="7030A0"/>
                          </a:solidFill>
                          <a:latin typeface="Cambria"/>
                          <a:ea typeface="Calibri"/>
                        </a:rPr>
                        <a:t>3,02 %</a:t>
                      </a:r>
                      <a:endParaRPr lang="pl-PL" sz="1200" dirty="0">
                        <a:solidFill>
                          <a:srgbClr val="7030A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3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3601" marR="63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2,4 %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2,7 %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 dirty="0">
                          <a:solidFill>
                            <a:srgbClr val="7030A0"/>
                          </a:solidFill>
                          <a:latin typeface="Cambria"/>
                          <a:ea typeface="Calibri"/>
                        </a:rPr>
                        <a:t>2,9 %</a:t>
                      </a:r>
                      <a:endParaRPr lang="pl-PL" sz="1200" dirty="0">
                        <a:solidFill>
                          <a:srgbClr val="7030A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 dirty="0">
                          <a:latin typeface="Cambria"/>
                          <a:ea typeface="Calibri"/>
                        </a:rPr>
                        <a:t>3,0 %</a:t>
                      </a:r>
                      <a:endParaRPr lang="pl-PL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3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3601" marR="63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1,7 %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 dirty="0">
                          <a:solidFill>
                            <a:srgbClr val="7030A0"/>
                          </a:solidFill>
                          <a:latin typeface="Cambria"/>
                          <a:ea typeface="Calibri"/>
                        </a:rPr>
                        <a:t>3,25 %</a:t>
                      </a:r>
                      <a:endParaRPr lang="pl-PL" sz="1200" dirty="0">
                        <a:solidFill>
                          <a:srgbClr val="7030A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2,5 %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 dirty="0">
                          <a:latin typeface="Cambria"/>
                          <a:ea typeface="Calibri"/>
                        </a:rPr>
                        <a:t>2,5 %</a:t>
                      </a:r>
                      <a:endParaRPr lang="pl-PL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15150" algn="l"/>
                        </a:tabLst>
                      </a:pPr>
                      <a:endParaRPr lang="pl-PL" sz="13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3601" marR="63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 dirty="0">
                          <a:solidFill>
                            <a:srgbClr val="7030A0"/>
                          </a:solidFill>
                          <a:latin typeface="Cambria"/>
                          <a:ea typeface="Calibri"/>
                        </a:rPr>
                        <a:t>2,53 %</a:t>
                      </a:r>
                      <a:endParaRPr lang="pl-PL" sz="1200" dirty="0">
                        <a:solidFill>
                          <a:srgbClr val="7030A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2,56 %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>
                          <a:latin typeface="Cambria"/>
                          <a:ea typeface="Calibri"/>
                        </a:rPr>
                        <a:t>2,77 %</a:t>
                      </a:r>
                      <a:endParaRPr lang="pl-PL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6915150" algn="l"/>
                        </a:tabLst>
                      </a:pPr>
                      <a:r>
                        <a:rPr lang="pl-PL" sz="1200" b="1" dirty="0">
                          <a:latin typeface="Cambria"/>
                          <a:ea typeface="Calibri"/>
                        </a:rPr>
                        <a:t>-</a:t>
                      </a:r>
                      <a:endParaRPr lang="pl-PL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Obraz 30" descr="https://encrypted-tbn3.gstatic.com/images?q=tbn:ANd9GcRGD-Z3KtDmsxGJ4YmQIKz8p7HDAP9Fd6Srio3Dy9oAhrjc9ASGVAq-4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941168"/>
            <a:ext cx="831285" cy="482634"/>
          </a:xfrm>
          <a:prstGeom prst="rect">
            <a:avLst/>
          </a:prstGeom>
          <a:noFill/>
        </p:spPr>
      </p:pic>
      <p:pic>
        <p:nvPicPr>
          <p:cNvPr id="6" name="Obraz 24" descr="Logo Banku Pekao SA"/>
          <p:cNvPicPr>
            <a:picLocks noChangeAspect="1" noChangeArrowheads="1"/>
          </p:cNvPicPr>
          <p:nvPr/>
        </p:nvPicPr>
        <p:blipFill>
          <a:blip r:embed="rId3" cstate="print"/>
          <a:srcRect r="53226" b="-362"/>
          <a:stretch>
            <a:fillRect/>
          </a:stretch>
        </p:blipFill>
        <p:spPr bwMode="auto">
          <a:xfrm>
            <a:off x="467544" y="3356992"/>
            <a:ext cx="1635126" cy="287337"/>
          </a:xfrm>
          <a:prstGeom prst="rect">
            <a:avLst/>
          </a:prstGeom>
          <a:noFill/>
        </p:spPr>
      </p:pic>
      <p:pic>
        <p:nvPicPr>
          <p:cNvPr id="7" name="Obraz 29" descr="http://www.ingbank.pl/_fileserver/item/10019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293096"/>
            <a:ext cx="1483241" cy="449584"/>
          </a:xfrm>
          <a:prstGeom prst="rect">
            <a:avLst/>
          </a:prstGeom>
          <a:noFill/>
        </p:spPr>
      </p:pic>
      <p:pic>
        <p:nvPicPr>
          <p:cNvPr id="8" name="Obraz 9" descr="http://www.ekoball.pl/wp-content/uploads/buttons/PBS_Bank_nowe_logo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789040"/>
            <a:ext cx="1584176" cy="440049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51520" y="863715"/>
            <a:ext cx="7416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15150" algn="l"/>
              </a:tabLst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Oprocentowanie lokat w wybranych bankach jasielskich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251520" y="332656"/>
            <a:ext cx="7632848" cy="504056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pl-PL" sz="2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  <a:hlinkClick r:id="rId6" tooltip="Zespół Szkół Miejskich Nr 3 na mapie"/>
              </a:rPr>
              <a:t>Zebraliśmy informacje</a:t>
            </a:r>
            <a:endParaRPr lang="pl-PL" sz="20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  <a:hlinkClick r:id="rId6" tooltip="Zespół Szkół Miejskich Nr 3 na mapie"/>
            </a:endParaRPr>
          </a:p>
        </p:txBody>
      </p:sp>
      <p:pic>
        <p:nvPicPr>
          <p:cNvPr id="10" name="Obraz 9" descr="PKO Bank Polski"/>
          <p:cNvPicPr/>
          <p:nvPr/>
        </p:nvPicPr>
        <p:blipFill>
          <a:blip r:embed="rId7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08920"/>
            <a:ext cx="792088" cy="5040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049" name="Obraz 24" descr="Logo Banku Pekao SA"/>
          <p:cNvPicPr>
            <a:picLocks noChangeAspect="1" noChangeArrowheads="1"/>
          </p:cNvPicPr>
          <p:nvPr/>
        </p:nvPicPr>
        <p:blipFill>
          <a:blip r:embed="rId2" cstate="print"/>
          <a:srcRect r="53226" b="-362"/>
          <a:stretch>
            <a:fillRect/>
          </a:stretch>
        </p:blipFill>
        <p:spPr bwMode="auto">
          <a:xfrm>
            <a:off x="179512" y="2348880"/>
            <a:ext cx="1628775" cy="28575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07504" y="326308"/>
            <a:ext cx="777686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dirty="0" smtClean="0"/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dirty="0" smtClean="0"/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 smtClean="0"/>
              <a:t>Rozwiązaliśmy zadanie: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dirty="0" smtClean="0">
              <a:solidFill>
                <a:schemeClr val="bg2"/>
              </a:solidFill>
            </a:endParaRP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 smtClean="0"/>
              <a:t>Jeżeli klient ulokuje 15 000 zł na 1 rok w bankach jasielskich, to po tym okresie na jego koncie będzie kwota wyliczona następująco: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7504" y="1358041"/>
            <a:ext cx="7704856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600" dirty="0" smtClean="0"/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600" dirty="0" smtClean="0"/>
          </a:p>
          <a:p>
            <a:pPr marR="0" lv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600" dirty="0" smtClean="0"/>
          </a:p>
          <a:p>
            <a:pPr marR="0" lv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600" dirty="0" smtClean="0"/>
          </a:p>
          <a:p>
            <a:pPr marR="0" lv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600" dirty="0" smtClean="0"/>
              <a:t>Lokata roczna na 15 000 zł, oprocentowanie 2.70 %  ( negocjowane, ustalane indywidualnie dla klienta )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1600" dirty="0" smtClean="0"/>
              <a:t>15 000 zł  × 2.70 %  = 405 zł 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1600" dirty="0" smtClean="0"/>
              <a:t>405 zł – 19 % = 328, 05 zł ( odsetki od ulokowanej kwoty )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1600" dirty="0" smtClean="0"/>
              <a:t>Podatek potrącony od zarobionych odsetek wynosi 76,95 zł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1600" dirty="0" smtClean="0"/>
              <a:t>Klient po roku czasu tj. 365 dniach otrzyma ulokowany kapitał wraz z odsetkami w kwocie  15 328,05 zł. </a:t>
            </a:r>
          </a:p>
        </p:txBody>
      </p:sp>
      <p:sp>
        <p:nvSpPr>
          <p:cNvPr id="2056" name="Rectangle 8" descr="Opis: https://www.pbsbank.pl/documents/10192/419001/logo_220x67_v1_z_podkresleniem.png/0fc76473-7f23-4cf3-9882-69a749ea8209?t=1363887290385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5" name="Rectangle 7" descr="Opis: https://www.pbsbank.pl/documents/10192/419001/logo_220x67_v1_z_podkresleniem.png/0fc76473-7f23-4cf3-9882-69a749ea8209?t=1363887290385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454</TotalTime>
  <Words>1374</Words>
  <Application>Microsoft Office PowerPoint</Application>
  <PresentationFormat>Pokaz na ekranie (4:3)</PresentationFormat>
  <Paragraphs>367</Paragraphs>
  <Slides>24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Bogaty</vt:lpstr>
      <vt:lpstr>Integracyjna Szkoła Podstawowa Nr 12   im. Ignacego Łukasiewicza w Jaśle ul. Szkolna 38  </vt:lpstr>
      <vt:lpstr>Slajd 2</vt:lpstr>
      <vt:lpstr>   zadanie 1 Wybranie najkorzystniejszej lokaty bankowej. 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Tabela pokazuje, że najkorzystniej jest umieścić swoje oszczędności w banku PKO Bank Polski  na lokacie  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pracowaliśmy na projektem:</dc:title>
  <cp:lastModifiedBy>Gość</cp:lastModifiedBy>
  <cp:revision>78</cp:revision>
  <dcterms:modified xsi:type="dcterms:W3CDTF">2014-06-02T09:44:13Z</dcterms:modified>
</cp:coreProperties>
</file>