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9" r:id="rId4"/>
    <p:sldId id="260" r:id="rId5"/>
    <p:sldId id="261" r:id="rId6"/>
    <p:sldId id="272" r:id="rId7"/>
    <p:sldId id="273" r:id="rId8"/>
    <p:sldId id="262" r:id="rId9"/>
    <p:sldId id="274" r:id="rId10"/>
    <p:sldId id="263" r:id="rId11"/>
    <p:sldId id="264" r:id="rId12"/>
    <p:sldId id="277" r:id="rId13"/>
    <p:sldId id="276" r:id="rId14"/>
    <p:sldId id="265" r:id="rId15"/>
    <p:sldId id="279" r:id="rId16"/>
    <p:sldId id="266" r:id="rId17"/>
    <p:sldId id="280" r:id="rId18"/>
    <p:sldId id="278" r:id="rId19"/>
    <p:sldId id="275" r:id="rId20"/>
    <p:sldId id="267" r:id="rId21"/>
    <p:sldId id="281" r:id="rId22"/>
    <p:sldId id="282" r:id="rId23"/>
    <p:sldId id="283" r:id="rId24"/>
    <p:sldId id="284" r:id="rId25"/>
    <p:sldId id="285" r:id="rId26"/>
    <p:sldId id="270" r:id="rId27"/>
    <p:sldId id="286" r:id="rId28"/>
    <p:sldId id="287" r:id="rId29"/>
    <p:sldId id="271" r:id="rId30"/>
    <p:sldId id="288" r:id="rId31"/>
    <p:sldId id="289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932C87-B7D4-4469-BB68-556B4D8E18E5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0045D9-3E6A-4162-A9AB-CB6B5122C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med"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75" y="3429000"/>
            <a:ext cx="16192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3200400"/>
          </a:xfrm>
        </p:spPr>
        <p:txBody>
          <a:bodyPr>
            <a:normAutofit fontScale="90000"/>
          </a:bodyPr>
          <a:lstStyle/>
          <a:p>
            <a:pPr lvl="0"/>
            <a:r>
              <a:rPr lang="pl-PL" sz="4400" dirty="0" smtClean="0"/>
              <a:t>Spalając, którą z frakcji destylacji ropy naftowej – benzynę, naftę, olej napędowy – można uzyskać najwięcej energii?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50057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Zespół Szkół Miejskich Nr 3 w Jaśle</a:t>
            </a:r>
          </a:p>
          <a:p>
            <a:r>
              <a:rPr lang="pl-PL" dirty="0" smtClean="0"/>
              <a:t>Gimnazjum Nr 2 z Oddziałami Integracyjnymi im. Ignacego Łukasiewicza</a:t>
            </a:r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smtClean="0"/>
              <a:t>Równania reakcji obserwowanego spalania węglowodorów wchodzących w skład benzyny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77426"/>
            <a:ext cx="8229600" cy="4709160"/>
          </a:xfrm>
        </p:spPr>
        <p:txBody>
          <a:bodyPr>
            <a:normAutofit/>
          </a:bodyPr>
          <a:lstStyle/>
          <a:p>
            <a:r>
              <a:rPr lang="pl-PL" dirty="0" smtClean="0"/>
              <a:t>Pentan    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5</a:t>
            </a:r>
            <a:r>
              <a:rPr lang="pl-PL" dirty="0" err="1" smtClean="0"/>
              <a:t>H</a:t>
            </a:r>
            <a:r>
              <a:rPr lang="pl-PL" baseline="-25000" dirty="0" smtClean="0"/>
              <a:t> 12</a:t>
            </a:r>
            <a:r>
              <a:rPr lang="pl-PL" dirty="0" smtClean="0"/>
              <a:t> +3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5 C +6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Heksan  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6</a:t>
            </a:r>
            <a:r>
              <a:rPr lang="pl-PL" dirty="0" err="1" smtClean="0"/>
              <a:t>H</a:t>
            </a:r>
            <a:r>
              <a:rPr lang="pl-PL" baseline="-25000" dirty="0" err="1" smtClean="0"/>
              <a:t>14</a:t>
            </a:r>
            <a:r>
              <a:rPr lang="pl-PL" dirty="0" smtClean="0"/>
              <a:t> +7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12 C +14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Heptan   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7</a:t>
            </a:r>
            <a:r>
              <a:rPr lang="pl-PL" dirty="0" err="1" smtClean="0"/>
              <a:t>H</a:t>
            </a:r>
            <a:r>
              <a:rPr lang="pl-PL" baseline="-25000" dirty="0" err="1" smtClean="0"/>
              <a:t>16</a:t>
            </a:r>
            <a:r>
              <a:rPr lang="pl-PL" dirty="0" smtClean="0"/>
              <a:t> +4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7 C +8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Oktan    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8</a:t>
            </a:r>
            <a:r>
              <a:rPr lang="pl-PL" dirty="0" err="1" smtClean="0"/>
              <a:t>H</a:t>
            </a:r>
            <a:r>
              <a:rPr lang="pl-PL" baseline="-25000" dirty="0" err="1" smtClean="0"/>
              <a:t>18</a:t>
            </a:r>
            <a:r>
              <a:rPr lang="pl-PL" dirty="0" smtClean="0"/>
              <a:t> +9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16 C +18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Nonan    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9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20</a:t>
            </a:r>
            <a:r>
              <a:rPr lang="pl-PL" dirty="0" smtClean="0"/>
              <a:t> +5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9 C +10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Dekan   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10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22</a:t>
            </a:r>
            <a:r>
              <a:rPr lang="pl-PL" dirty="0" smtClean="0"/>
              <a:t> +11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20 C +22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Undekan 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11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24</a:t>
            </a:r>
            <a:r>
              <a:rPr lang="pl-PL" dirty="0" smtClean="0"/>
              <a:t> +6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11 C +12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Dodekan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12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26</a:t>
            </a:r>
            <a:r>
              <a:rPr lang="pl-PL" dirty="0" smtClean="0"/>
              <a:t> +13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</a:t>
            </a:r>
            <a:r>
              <a:rPr lang="pl-PL" dirty="0" smtClean="0">
                <a:sym typeface="Wingdings"/>
              </a:rPr>
              <a:t>→ </a:t>
            </a:r>
            <a:r>
              <a:rPr lang="pl-PL" dirty="0" smtClean="0"/>
              <a:t>24 C +26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683" y="1924048"/>
            <a:ext cx="6578635" cy="493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0" y="2357430"/>
            <a:ext cx="600076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NAFTA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873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Ciecz lekko żółtawa, nierozpuszczalna w wodzie o charakterystycznym zapachu.</a:t>
            </a:r>
            <a:endParaRPr lang="pl-PL" i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2209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NAFTA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104298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dirty="0" smtClean="0"/>
              <a:t> Jest łatwopalna, jednym z produktów przeprowadzonego </a:t>
            </a:r>
            <a:r>
              <a:rPr lang="pl-PL" dirty="0" smtClean="0"/>
              <a:t>doświadczenia </a:t>
            </a:r>
            <a:r>
              <a:rPr lang="pl-PL" dirty="0" smtClean="0"/>
              <a:t>spalanie nafty jest sadza.</a:t>
            </a:r>
            <a:endParaRPr lang="pl-PL" i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NAFTA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8734"/>
          </a:xfrm>
        </p:spPr>
        <p:txBody>
          <a:bodyPr/>
          <a:lstStyle/>
          <a:p>
            <a:pPr marL="0" indent="0" algn="ctr">
              <a:buNone/>
            </a:pPr>
            <a:r>
              <a:rPr lang="pl-PL" smtClean="0"/>
              <a:t>Jest mieszaniną węglowodorów o 9 – 16 atomów węgla w cząsteczce. </a:t>
            </a:r>
            <a:endParaRPr lang="pl-PL" i="1"/>
          </a:p>
        </p:txBody>
      </p:sp>
      <p:pic>
        <p:nvPicPr>
          <p:cNvPr id="4" name="Obraz 3" descr="Dodecane_3d-model-bon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3" y="3128009"/>
            <a:ext cx="9102394" cy="1872627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smtClean="0"/>
              <a:t>Równania reakcji obserwowanego spalania węglowodorów wchodzących w skład nafty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8864"/>
            <a:ext cx="8472518" cy="4351970"/>
          </a:xfrm>
        </p:spPr>
        <p:txBody>
          <a:bodyPr>
            <a:normAutofit/>
          </a:bodyPr>
          <a:lstStyle/>
          <a:p>
            <a:r>
              <a:rPr lang="pl-PL" dirty="0" smtClean="0"/>
              <a:t>Nonan  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9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20</a:t>
            </a:r>
            <a:r>
              <a:rPr lang="pl-PL" dirty="0" smtClean="0"/>
              <a:t> +5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9 C +10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Dekan   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10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22</a:t>
            </a:r>
            <a:r>
              <a:rPr lang="pl-PL" dirty="0" smtClean="0"/>
              <a:t> +11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20 C +22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Undekan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11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24</a:t>
            </a:r>
            <a:r>
              <a:rPr lang="pl-PL" dirty="0" smtClean="0"/>
              <a:t> +6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11 C +12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Dodekan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12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26</a:t>
            </a:r>
            <a:r>
              <a:rPr lang="pl-PL" dirty="0" smtClean="0"/>
              <a:t> +13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24 C +26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Tridekan 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13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28</a:t>
            </a:r>
            <a:r>
              <a:rPr lang="pl-PL" dirty="0" smtClean="0"/>
              <a:t> +7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13 C +14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Tetradekan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14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30</a:t>
            </a:r>
            <a:r>
              <a:rPr lang="pl-PL" dirty="0" smtClean="0"/>
              <a:t> +15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28 C + </a:t>
            </a:r>
            <a:r>
              <a:rPr lang="pl-PL" dirty="0" err="1" smtClean="0"/>
              <a:t>30H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Pentadekan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15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32</a:t>
            </a:r>
            <a:r>
              <a:rPr lang="pl-PL" dirty="0" smtClean="0"/>
              <a:t> +8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15 C +16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Heksadekan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16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34</a:t>
            </a:r>
            <a:r>
              <a:rPr lang="pl-PL" dirty="0" smtClean="0"/>
              <a:t> +17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32 C +34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2209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OLEJ NAPĘDOWY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28762"/>
            <a:ext cx="8229600" cy="685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Żółta ciecz nierozpuszczalna w wodzie.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6525" y="1803400"/>
            <a:ext cx="37909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OLEJ NAPĘDOWY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12572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Jest łatwopalny, jednym z produktów przeprowadzonego </a:t>
            </a:r>
            <a:r>
              <a:rPr lang="pl-PL" dirty="0" smtClean="0"/>
              <a:t>doświadczenia </a:t>
            </a:r>
            <a:r>
              <a:rPr lang="pl-PL" dirty="0" smtClean="0"/>
              <a:t>spalanie oleju napędowego jest sadza.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OLEJ NAPĘDOWY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42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mtClean="0"/>
              <a:t>Jest mieszaniną węglowodorów o 14 – 20 atomach węgla w cząsteczce.</a:t>
            </a:r>
          </a:p>
          <a:p>
            <a:endParaRPr lang="pl-PL"/>
          </a:p>
        </p:txBody>
      </p:sp>
      <p:pic>
        <p:nvPicPr>
          <p:cNvPr id="4" name="Obraz 3" descr="Heptadecane_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64230"/>
            <a:ext cx="9144000" cy="195072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rmAutofit fontScale="90000"/>
          </a:bodyPr>
          <a:lstStyle/>
          <a:p>
            <a:r>
              <a:rPr lang="pl-PL" smtClean="0"/>
              <a:t>Równania reakcji obserwowanego spalania węglowodorów wchodzących w skład oleju napędowego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71704"/>
            <a:ext cx="8401080" cy="3829064"/>
          </a:xfrm>
        </p:spPr>
        <p:txBody>
          <a:bodyPr>
            <a:normAutofit/>
          </a:bodyPr>
          <a:lstStyle/>
          <a:p>
            <a:r>
              <a:rPr lang="pl-PL" dirty="0" smtClean="0"/>
              <a:t>Tetradekan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14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30</a:t>
            </a:r>
            <a:r>
              <a:rPr lang="pl-PL" dirty="0" smtClean="0"/>
              <a:t> +15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28 C +30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Pentadekan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15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32</a:t>
            </a:r>
            <a:r>
              <a:rPr lang="pl-PL" dirty="0" smtClean="0"/>
              <a:t> +8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15 C +16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Heksadekan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16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34</a:t>
            </a:r>
            <a:r>
              <a:rPr lang="pl-PL" dirty="0" smtClean="0"/>
              <a:t> +17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32 C +34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Heptadekan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17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36</a:t>
            </a:r>
            <a:r>
              <a:rPr lang="pl-PL" dirty="0" smtClean="0"/>
              <a:t> +9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17 C +18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Oktadekan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18</a:t>
            </a:r>
            <a:r>
              <a:rPr lang="pl-PL" dirty="0" err="1" smtClean="0"/>
              <a:t>H</a:t>
            </a:r>
            <a:r>
              <a:rPr lang="pl-PL" baseline="-25000" dirty="0" err="1" smtClean="0"/>
              <a:t>38</a:t>
            </a:r>
            <a:r>
              <a:rPr lang="pl-PL" dirty="0" smtClean="0"/>
              <a:t> +19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36 C +38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Nonadekan </a:t>
            </a:r>
            <a:r>
              <a:rPr lang="pl-PL" dirty="0" err="1" smtClean="0"/>
              <a:t>C</a:t>
            </a:r>
            <a:r>
              <a:rPr lang="pl-PL" baseline="-25000" dirty="0" err="1" smtClean="0"/>
              <a:t>19</a:t>
            </a:r>
            <a:r>
              <a:rPr lang="pl-PL" dirty="0" err="1" smtClean="0"/>
              <a:t>H</a:t>
            </a:r>
            <a:r>
              <a:rPr lang="pl-PL" baseline="-25000" dirty="0" err="1" smtClean="0"/>
              <a:t>40</a:t>
            </a:r>
            <a:r>
              <a:rPr lang="pl-PL" dirty="0" smtClean="0"/>
              <a:t> +10 </a:t>
            </a:r>
            <a:r>
              <a:rPr lang="pl-PL" dirty="0" err="1" smtClean="0"/>
              <a:t>O</a:t>
            </a:r>
            <a:r>
              <a:rPr lang="pl-PL" baseline="-25000" dirty="0" err="1" smtClean="0"/>
              <a:t>2</a:t>
            </a:r>
            <a:r>
              <a:rPr lang="pl-PL" dirty="0" smtClean="0"/>
              <a:t> → 19 C +20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r>
              <a:rPr lang="pl-PL" dirty="0" smtClean="0"/>
              <a:t>Eikozan        </a:t>
            </a:r>
            <a:r>
              <a:rPr lang="pl-PL" dirty="0" err="1" smtClean="0"/>
              <a:t>2C</a:t>
            </a:r>
            <a:r>
              <a:rPr lang="pl-PL" baseline="-25000" dirty="0" err="1" smtClean="0"/>
              <a:t>20</a:t>
            </a:r>
            <a:r>
              <a:rPr lang="pl-PL" dirty="0" err="1" smtClean="0"/>
              <a:t>H</a:t>
            </a:r>
            <a:r>
              <a:rPr lang="pl-PL" baseline="-25000" dirty="0" err="1" smtClean="0"/>
              <a:t>42</a:t>
            </a:r>
            <a:r>
              <a:rPr lang="pl-PL" dirty="0" smtClean="0"/>
              <a:t> + </a:t>
            </a:r>
            <a:r>
              <a:rPr lang="pl-PL" dirty="0" err="1" smtClean="0"/>
              <a:t>21O</a:t>
            </a:r>
            <a:r>
              <a:rPr lang="pl-PL" baseline="-25000" dirty="0" err="1" smtClean="0"/>
              <a:t>2</a:t>
            </a:r>
            <a:r>
              <a:rPr lang="pl-PL" dirty="0" smtClean="0"/>
              <a:t> → 40 C +42 </a:t>
            </a:r>
            <a:r>
              <a:rPr lang="pl-PL" dirty="0" err="1" smtClean="0"/>
              <a:t>H</a:t>
            </a:r>
            <a:r>
              <a:rPr lang="pl-PL" baseline="-25000" dirty="0" err="1" smtClean="0"/>
              <a:t>2</a:t>
            </a:r>
            <a:r>
              <a:rPr lang="pl-PL" dirty="0" err="1" smtClean="0"/>
              <a:t>O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3643314"/>
          </a:xfrm>
        </p:spPr>
        <p:txBody>
          <a:bodyPr>
            <a:normAutofit fontScale="90000"/>
          </a:bodyPr>
          <a:lstStyle/>
          <a:p>
            <a:pPr marL="0" indent="0"/>
            <a:r>
              <a:rPr lang="pl-PL" smtClean="0"/>
              <a:t>W innych warunkach dostępu tlenu spalanie badanych frakcji destylacji ropy naftowej prowadzi do otrzymania innych produktów: tlenku węgla(IV), tlenku węgla(II) oraz wody.</a:t>
            </a:r>
            <a:endParaRPr lang="pl-PL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321579"/>
            <a:ext cx="561978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pl-PL" smtClean="0"/>
              <a:t>Skład zespołu badawczego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14942" y="2550604"/>
            <a:ext cx="3929090" cy="1756792"/>
          </a:xfrm>
        </p:spPr>
        <p:txBody>
          <a:bodyPr>
            <a:normAutofit/>
          </a:bodyPr>
          <a:lstStyle/>
          <a:p>
            <a:r>
              <a:rPr lang="pl-PL" dirty="0" smtClean="0"/>
              <a:t>Dagmara Pająk</a:t>
            </a:r>
          </a:p>
          <a:p>
            <a:r>
              <a:rPr lang="pl-PL" dirty="0" smtClean="0"/>
              <a:t>Katarzyna Ochwat</a:t>
            </a:r>
          </a:p>
          <a:p>
            <a:r>
              <a:rPr lang="pl-PL" dirty="0" smtClean="0"/>
              <a:t>Marcin </a:t>
            </a:r>
            <a:r>
              <a:rPr lang="pl-PL" dirty="0" err="1" smtClean="0"/>
              <a:t>Ulaszek</a:t>
            </a:r>
            <a:endParaRPr lang="pl-PL" dirty="0" smtClean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mtClean="0"/>
              <a:t>Badanie ilości energii wydzielonej w czasie spalania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3214710"/>
          </a:xfrm>
        </p:spPr>
        <p:txBody>
          <a:bodyPr/>
          <a:lstStyle/>
          <a:p>
            <a:pPr algn="just"/>
            <a:r>
              <a:rPr lang="pl-PL" dirty="0" smtClean="0"/>
              <a:t>Spalania przeprowadzaliśmy w takich samych warunkach i dlatego do porównań pominęliśmy ilość energii, której nie pochłonęła woda.</a:t>
            </a:r>
          </a:p>
          <a:p>
            <a:pPr algn="just"/>
            <a:r>
              <a:rPr lang="pl-PL" dirty="0" smtClean="0"/>
              <a:t>Ze względu na niewielką masę naczynia (mniej niż 0,1 g) , w którym spalaliśmy badaną frakcję destylacji ropy naftowej pominęliśmy ilość energii pochłoniętej przez naczynie.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09600" y="1500174"/>
            <a:ext cx="8229600" cy="7858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Przyjęliśmy uproszczenia: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2094949"/>
            <a:ext cx="8317019" cy="476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28736"/>
            <a:ext cx="407194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mtClean="0"/>
              <a:t>Badanie ilości energii wydzielonej w czasie spalania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292895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aluminiowe naczyńko na paliwo,</a:t>
            </a:r>
          </a:p>
          <a:p>
            <a:r>
              <a:rPr lang="pl-PL" dirty="0" smtClean="0"/>
              <a:t>zlewka na statywie,</a:t>
            </a:r>
          </a:p>
          <a:p>
            <a:r>
              <a:rPr lang="pl-PL" dirty="0" smtClean="0"/>
              <a:t>termometr,</a:t>
            </a:r>
          </a:p>
          <a:p>
            <a:r>
              <a:rPr lang="pl-PL" dirty="0" smtClean="0"/>
              <a:t>woda,</a:t>
            </a:r>
          </a:p>
          <a:p>
            <a:r>
              <a:rPr lang="pl-PL" dirty="0" smtClean="0"/>
              <a:t>benzyna,</a:t>
            </a:r>
          </a:p>
          <a:p>
            <a:r>
              <a:rPr lang="pl-PL" dirty="0" smtClean="0"/>
              <a:t>nafta,</a:t>
            </a:r>
          </a:p>
          <a:p>
            <a:r>
              <a:rPr lang="pl-PL" dirty="0" smtClean="0"/>
              <a:t>olej napędowy.</a:t>
            </a:r>
          </a:p>
          <a:p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09600" y="1500174"/>
            <a:ext cx="8229600" cy="7858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pl-PL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Przyrządy i odczynniki:</a:t>
            </a: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mtClean="0"/>
              <a:t>Badanie ilości energii wydzielonej w czasie spalania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2928958"/>
          </a:xfrm>
        </p:spPr>
        <p:txBody>
          <a:bodyPr>
            <a:normAutofit/>
          </a:bodyPr>
          <a:lstStyle/>
          <a:p>
            <a:r>
              <a:rPr lang="pl-PL" dirty="0" smtClean="0"/>
              <a:t>masy naczyńka na paliwo,</a:t>
            </a:r>
          </a:p>
          <a:p>
            <a:r>
              <a:rPr lang="pl-PL" dirty="0" smtClean="0"/>
              <a:t>masy wody,</a:t>
            </a:r>
          </a:p>
          <a:p>
            <a:r>
              <a:rPr lang="pl-PL" dirty="0" smtClean="0"/>
              <a:t>masy paliwa,</a:t>
            </a:r>
          </a:p>
          <a:p>
            <a:r>
              <a:rPr lang="pl-PL" dirty="0" smtClean="0"/>
              <a:t>temperatury wody przed zapaleniem paliwa</a:t>
            </a:r>
          </a:p>
          <a:p>
            <a:r>
              <a:rPr lang="pl-PL" dirty="0" smtClean="0"/>
              <a:t>temperatury wody po wypaleniu próbki paliwa.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09600" y="1500174"/>
            <a:ext cx="8229600" cy="7858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Przeprowadziliśmy pomiary: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Badanie ilości energii wydzielonej w czasie spalania benzyny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0448" y="1428736"/>
            <a:ext cx="306310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Badanie ilości energii wydzielonej w czasie spalania nafty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816" y="1500174"/>
            <a:ext cx="4018369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Badanie ilości energii wydzielonej w czasie spalania oleju napędowego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6027" y="1428736"/>
            <a:ext cx="4071947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Wyniki i obliczenia: woda</a:t>
            </a:r>
            <a:endParaRPr lang="pl-PL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785786" y="1964520"/>
          <a:ext cx="7572428" cy="2928960"/>
        </p:xfrm>
        <a:graphic>
          <a:graphicData uri="http://schemas.openxmlformats.org/drawingml/2006/table">
            <a:tbl>
              <a:tblPr/>
              <a:tblGrid>
                <a:gridCol w="2207014"/>
                <a:gridCol w="2299831"/>
                <a:gridCol w="1477359"/>
                <a:gridCol w="1588224"/>
              </a:tblGrid>
              <a:tr h="7322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latin typeface="Arial"/>
                        </a:rPr>
                        <a:t>masa pustej zlewki [g]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latin typeface="Arial"/>
                        </a:rPr>
                        <a:t>masa zlewki z wodą [g]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latin typeface="Arial"/>
                        </a:rPr>
                        <a:t>masa wody [g]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Arial"/>
                        </a:rPr>
                        <a:t>masa wody [kg]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240"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85,8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261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175,2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Arial"/>
                        </a:rPr>
                        <a:t>0,1752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240"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78,8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219,3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140,5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Arial"/>
                        </a:rPr>
                        <a:t>0,1405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240"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77,1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213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latin typeface="Arial"/>
                        </a:rPr>
                        <a:t>135,9</a:t>
                      </a:r>
                    </a:p>
                  </a:txBody>
                  <a:tcPr marL="6229" marR="373733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Arial"/>
                        </a:rPr>
                        <a:t>0,1359</a:t>
                      </a:r>
                    </a:p>
                  </a:txBody>
                  <a:tcPr marL="6229" marR="6229" marT="62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Wyniki i obliczenia: temperatura wody i masa paliwa</a:t>
            </a:r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42844" y="2614608"/>
          <a:ext cx="8929750" cy="2145513"/>
        </p:xfrm>
        <a:graphic>
          <a:graphicData uri="http://schemas.openxmlformats.org/drawingml/2006/table">
            <a:tbl>
              <a:tblPr/>
              <a:tblGrid>
                <a:gridCol w="1953365"/>
                <a:gridCol w="1604576"/>
                <a:gridCol w="1528564"/>
                <a:gridCol w="2439256"/>
                <a:gridCol w="1403989"/>
              </a:tblGrid>
              <a:tr h="40719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temp. </a:t>
                      </a:r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początkowa </a:t>
                      </a:r>
                      <a:r>
                        <a:rPr kumimoji="0" lang="pl-PL" sz="20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wody </a:t>
                      </a:r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[°C]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temp. końcowa wody </a:t>
                      </a:r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[°C]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zmiana temperatury </a:t>
                      </a:r>
                      <a:r>
                        <a:rPr kumimoji="0" lang="pl-PL" sz="2000" b="1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wody [K</a:t>
                      </a:r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masa paliwa [g]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9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benzyna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21,5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9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nafta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9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olej napędowy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pl-PL" sz="20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2286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l-PL" sz="2000" b="1" i="0" u="none" strike="noStrike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Obliczenia: ilość energii pochłoniętej przez wodę</a:t>
            </a: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2844" y="1500174"/>
          <a:ext cx="8786874" cy="3375447"/>
        </p:xfrm>
        <a:graphic>
          <a:graphicData uri="http://schemas.openxmlformats.org/drawingml/2006/table">
            <a:tbl>
              <a:tblPr/>
              <a:tblGrid>
                <a:gridCol w="1428760"/>
                <a:gridCol w="2928958"/>
                <a:gridCol w="4429156"/>
              </a:tblGrid>
              <a:tr h="1071570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latin typeface="Arial"/>
                        </a:rPr>
                        <a:t>ilość energii pochłoniętej przez </a:t>
                      </a:r>
                      <a:r>
                        <a:rPr lang="pl-PL" sz="2000" b="0" i="0" u="none" strike="noStrike" dirty="0" smtClean="0">
                          <a:latin typeface="Arial"/>
                        </a:rPr>
                        <a:t>wodę</a:t>
                      </a:r>
                    </a:p>
                    <a:p>
                      <a:pPr algn="ctr" fontAlgn="ctr"/>
                      <a:r>
                        <a:rPr lang="pl-PL" sz="2000" b="0" i="0" u="none" strike="noStrike" dirty="0" smtClean="0">
                          <a:latin typeface="Arial"/>
                        </a:rPr>
                        <a:t>[</a:t>
                      </a:r>
                      <a:r>
                        <a:rPr lang="pl-PL" sz="2000" b="0" i="0" u="none" strike="noStrike" dirty="0">
                          <a:latin typeface="Arial"/>
                        </a:rPr>
                        <a:t>J]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latin typeface="Arial"/>
                        </a:rPr>
                        <a:t>ilość energii </a:t>
                      </a:r>
                      <a:r>
                        <a:rPr lang="pl-PL" sz="2000" b="0" i="0" u="none" strike="noStrike" dirty="0" smtClean="0">
                          <a:latin typeface="Arial"/>
                        </a:rPr>
                        <a:t>pochłoniętej </a:t>
                      </a:r>
                      <a:r>
                        <a:rPr lang="pl-PL" sz="2000" b="0" i="0" u="none" strike="noStrike" dirty="0">
                          <a:latin typeface="Arial"/>
                        </a:rPr>
                        <a:t>przez wodę na gram </a:t>
                      </a:r>
                      <a:r>
                        <a:rPr lang="pl-PL" sz="2000" b="0" i="0" u="none" strike="noStrike" dirty="0" smtClean="0">
                          <a:latin typeface="Arial"/>
                        </a:rPr>
                        <a:t>paliwa</a:t>
                      </a:r>
                      <a:br>
                        <a:rPr lang="pl-PL" sz="2000" b="0" i="0" u="none" strike="noStrike" dirty="0" smtClean="0">
                          <a:latin typeface="Arial"/>
                        </a:rPr>
                      </a:br>
                      <a:r>
                        <a:rPr lang="pl-PL" sz="2000" b="0" i="0" u="none" strike="noStrike" dirty="0" smtClean="0">
                          <a:latin typeface="Arial"/>
                        </a:rPr>
                        <a:t>[J/g</a:t>
                      </a:r>
                      <a:r>
                        <a:rPr lang="pl-PL" sz="2000" b="0" i="0" u="none" strike="noStrike" dirty="0">
                          <a:latin typeface="Arial"/>
                        </a:rPr>
                        <a:t>]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959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>
                          <a:latin typeface="Arial"/>
                        </a:rPr>
                        <a:t>benzyna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Arial"/>
                        </a:rPr>
                        <a:t>3311,28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sng" strike="noStrike">
                          <a:latin typeface="Arial"/>
                        </a:rPr>
                        <a:t>6622,56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959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latin typeface="Arial"/>
                        </a:rPr>
                        <a:t>nafta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Arial"/>
                        </a:rPr>
                        <a:t>1770,3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sng" strike="noStrike">
                          <a:latin typeface="Arial"/>
                        </a:rPr>
                        <a:t>3540,60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959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>
                          <a:latin typeface="Arial"/>
                        </a:rPr>
                        <a:t>olej napędowy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Arial"/>
                        </a:rPr>
                        <a:t>3995,46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sng" strike="noStrike" dirty="0">
                          <a:latin typeface="Arial"/>
                        </a:rPr>
                        <a:t>7990,92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392877" y="5143512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Ilość energii pochłoniętej przez wodę na gram paliwa obliczyliśmy mnożąc ciepło właściwe wody, masę wody i zmianę temperatury wody a otrzymany wynik podzieliliśmy przez masę paliwa.</a:t>
            </a:r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543312"/>
          </a:xfrm>
        </p:spPr>
        <p:txBody>
          <a:bodyPr>
            <a:normAutofit lnSpcReduction="10000"/>
          </a:bodyPr>
          <a:lstStyle/>
          <a:p>
            <a:pPr marL="547200"/>
            <a:r>
              <a:rPr lang="pl-PL" dirty="0" smtClean="0"/>
              <a:t>Po wykonanych doświadczeniach i przeprowadzonych obliczeniach stwierdziliśmy, że najwięcej energii pochłonęła woda ogrzewana przy pomocy oleju napędowego.</a:t>
            </a:r>
          </a:p>
          <a:p>
            <a:pPr marL="547200">
              <a:buNone/>
            </a:pPr>
            <a:endParaRPr lang="pl-PL" dirty="0" smtClean="0"/>
          </a:p>
          <a:p>
            <a:pPr marL="547200"/>
            <a:r>
              <a:rPr lang="pl-PL" dirty="0" smtClean="0"/>
              <a:t>Uwzględniając wszystkie nasze uproszczenia i założenia wnioskujemy, że </a:t>
            </a:r>
            <a:r>
              <a:rPr lang="pl-PL" b="1" u="sng" dirty="0" smtClean="0"/>
              <a:t>najwięcej energii można uzyskać spalając olej napędowy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ROPA NAFTOWA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146" y="1276373"/>
            <a:ext cx="4549708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jest mieszaniną jednorodną węglowodorów, stałych, ciekłych i gazowych wzajemnie w sobie rozpuszczonych, jest palną, nierozpuszczalną w wodzie cieczą o charakterystycznym zapachu,   poszczególne gatunki ROPY NAFTOWEJ różnią się głównie barwą (od jasnobrunatnej do czarnej) oraz gęstością (od lotnej, ruchliwej cieczy do oleistej  i półpłynnej masy).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Literatura: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Kulawik J., Kulawik T, Litwin M.:</a:t>
            </a:r>
            <a:r>
              <a:rPr lang="pl-PL" i="1" dirty="0" smtClean="0"/>
              <a:t> Chemia Nowej Ery cz. 3, </a:t>
            </a:r>
            <a:r>
              <a:rPr lang="pl-PL" dirty="0" smtClean="0"/>
              <a:t>Nowa Era</a:t>
            </a:r>
          </a:p>
          <a:p>
            <a:r>
              <a:rPr lang="pl-PL" dirty="0" smtClean="0"/>
              <a:t>Litwin M., Styka-Wlazło Sz., Szymońska J.: </a:t>
            </a:r>
            <a:r>
              <a:rPr lang="pl-PL" i="1" dirty="0" smtClean="0"/>
              <a:t>Chemia organiczna, </a:t>
            </a:r>
            <a:r>
              <a:rPr lang="pl-PL" dirty="0" smtClean="0"/>
              <a:t>Nowa Era</a:t>
            </a:r>
          </a:p>
          <a:p>
            <a:r>
              <a:rPr lang="pl-PL" dirty="0" smtClean="0"/>
              <a:t>Francuz-Ornat G., Kulawik T., Nowotny-Różańska M.: </a:t>
            </a:r>
            <a:r>
              <a:rPr lang="pl-PL" i="1" dirty="0" smtClean="0"/>
              <a:t>Spotkania z fizyką cz. 2, </a:t>
            </a:r>
            <a:r>
              <a:rPr lang="pl-PL" dirty="0" smtClean="0"/>
              <a:t>Nowa Era</a:t>
            </a:r>
          </a:p>
          <a:p>
            <a:r>
              <a:rPr lang="pl-PL" dirty="0" smtClean="0"/>
              <a:t>http://</a:t>
            </a:r>
            <a:r>
              <a:rPr lang="pl-PL" dirty="0" err="1" smtClean="0"/>
              <a:t>pl.wikipedia.org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176" y="1523995"/>
            <a:ext cx="4619649" cy="461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3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portre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752" y="0"/>
            <a:ext cx="5056496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8563" y="1074420"/>
            <a:ext cx="8786874" cy="47091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Palność ROPY NAFTOWEJ już w XIX wieku nasunęła chemikom myśl wykorzystania jej jako surowca energetycznego (oświetlenie, ogrzewanie, napędzanie maszyn). Realizacja tej idei nastąpiła dopiero dzięki polskiemu aptekarzowi IGNACEMU ŁUKASIEWICZOWI (1822 – 1882), który w 1852 roku przeprowadził pierwszą destylację ropy naftowej, a uzyskaną w ten sposób naftę wykorzystał do celów oświetleniowych w lampie własnej produkcji. Pierwsze w świecie lampy jego konstrukcji zainstalowano w szpitalu we Lwowie w roku 1853. Na owe czasy było to ogromne osiągnięcie techniki oświetleniowej.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Destylacja ropy naftowej</a:t>
            </a:r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519" y="1619250"/>
            <a:ext cx="744696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Destylacja ropy naftowej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428868"/>
            <a:ext cx="9144000" cy="4214842"/>
          </a:xfrm>
        </p:spPr>
        <p:txBody>
          <a:bodyPr>
            <a:normAutofit/>
          </a:bodyPr>
          <a:lstStyle/>
          <a:p>
            <a:r>
              <a:rPr lang="pl-PL" dirty="0" smtClean="0"/>
              <a:t>PRZERÓBKĘ ROPY NAFTOWEJ rozpoczyna się od DESTYLACJI, w której wyniku otrzymuje się kilka FRAKCJI o różnych zakresach temperatur wrzenia. Frakcjami tymi są:</a:t>
            </a:r>
          </a:p>
          <a:p>
            <a:r>
              <a:rPr lang="pl-PL" dirty="0" smtClean="0"/>
              <a:t>I – BENZYNA (o temperaturze wrzenia 50 – 150 °C),</a:t>
            </a:r>
          </a:p>
          <a:p>
            <a:r>
              <a:rPr lang="pl-PL" dirty="0" smtClean="0"/>
              <a:t>II – NAFTA (o temperaturze wrzenia 150 – 280 °C),</a:t>
            </a:r>
          </a:p>
          <a:p>
            <a:r>
              <a:rPr lang="pl-PL" dirty="0" smtClean="0"/>
              <a:t>III – OLEJE NAPĘDOWE do silników wysokoprężnych (o temperaturze wrzenia 280 – 350 °C). 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914" y="1211765"/>
            <a:ext cx="2651118" cy="12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2209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BENZYNA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2543180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Ciecz bezbarwna, nierozpuszczalna w wodzie o charakterystycznym zapachu.</a:t>
            </a:r>
            <a:endParaRPr lang="pl-PL" i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105" y="1500174"/>
            <a:ext cx="401837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BENZYNA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1071570"/>
          </a:xfrm>
        </p:spPr>
        <p:txBody>
          <a:bodyPr>
            <a:normAutofit fontScale="92500"/>
          </a:bodyPr>
          <a:lstStyle/>
          <a:p>
            <a:pPr marL="0" algn="ctr">
              <a:buNone/>
            </a:pPr>
            <a:r>
              <a:rPr lang="pl-PL" dirty="0" smtClean="0"/>
              <a:t>Jest łatwopalna, jednym z produktów </a:t>
            </a:r>
            <a:r>
              <a:rPr lang="pl-PL" smtClean="0"/>
              <a:t>przeprowadzonego </a:t>
            </a:r>
            <a:r>
              <a:rPr lang="pl-PL" smtClean="0"/>
              <a:t>doświadczenia </a:t>
            </a:r>
            <a:r>
              <a:rPr lang="pl-PL" dirty="0" smtClean="0"/>
              <a:t>spalanie benzyny jest sadza.</a:t>
            </a:r>
            <a:endParaRPr lang="pl-PL" i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BENZYNA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2543180"/>
          </a:xfrm>
        </p:spPr>
        <p:txBody>
          <a:bodyPr/>
          <a:lstStyle/>
          <a:p>
            <a:pPr algn="ctr">
              <a:buNone/>
            </a:pPr>
            <a:r>
              <a:rPr lang="pl-PL" smtClean="0"/>
              <a:t>Jest mieszaniną węglowodorów o 5 – 12 atomów węgla w cząsteczce.</a:t>
            </a:r>
            <a:endParaRPr lang="pl-PL" i="1"/>
          </a:p>
        </p:txBody>
      </p:sp>
      <p:pic>
        <p:nvPicPr>
          <p:cNvPr id="7" name="Obraz 6" descr="Butane-3D-bal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8444"/>
            <a:ext cx="9144000" cy="49495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AEBD7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304</TotalTime>
  <Words>956</Words>
  <Application>Microsoft Office PowerPoint</Application>
  <PresentationFormat>Pokaz na ekranie (4:3)</PresentationFormat>
  <Paragraphs>147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Wierzchołek</vt:lpstr>
      <vt:lpstr>Spalając, którą z frakcji destylacji ropy naftowej – benzynę, naftę, olej napędowy – można uzyskać najwięcej energii?</vt:lpstr>
      <vt:lpstr>Skład zespołu badawczego</vt:lpstr>
      <vt:lpstr>ROPA NAFTOWA</vt:lpstr>
      <vt:lpstr>Slajd 4</vt:lpstr>
      <vt:lpstr>Destylacja ropy naftowej</vt:lpstr>
      <vt:lpstr>Destylacja ropy naftowej</vt:lpstr>
      <vt:lpstr>BENZYNA</vt:lpstr>
      <vt:lpstr>BENZYNA</vt:lpstr>
      <vt:lpstr>BENZYNA</vt:lpstr>
      <vt:lpstr>Równania reakcji obserwowanego spalania węglowodorów wchodzących w skład benzyny</vt:lpstr>
      <vt:lpstr>NAFTA</vt:lpstr>
      <vt:lpstr>NAFTA</vt:lpstr>
      <vt:lpstr>NAFTA</vt:lpstr>
      <vt:lpstr>Równania reakcji obserwowanego spalania węglowodorów wchodzących w skład nafty</vt:lpstr>
      <vt:lpstr>OLEJ NAPĘDOWY</vt:lpstr>
      <vt:lpstr>OLEJ NAPĘDOWY</vt:lpstr>
      <vt:lpstr>OLEJ NAPĘDOWY</vt:lpstr>
      <vt:lpstr>Równania reakcji obserwowanego spalania węglowodorów wchodzących w skład oleju napędowego</vt:lpstr>
      <vt:lpstr>W innych warunkach dostępu tlenu spalanie badanych frakcji destylacji ropy naftowej prowadzi do otrzymania innych produktów: tlenku węgla(IV), tlenku węgla(II) oraz wody.</vt:lpstr>
      <vt:lpstr>Badanie ilości energii wydzielonej w czasie spalania</vt:lpstr>
      <vt:lpstr>Badanie ilości energii wydzielonej w czasie spalania</vt:lpstr>
      <vt:lpstr>Badanie ilości energii wydzielonej w czasie spalania</vt:lpstr>
      <vt:lpstr>Badanie ilości energii wydzielonej w czasie spalania benzyny</vt:lpstr>
      <vt:lpstr>Badanie ilości energii wydzielonej w czasie spalania nafty</vt:lpstr>
      <vt:lpstr>Badanie ilości energii wydzielonej w czasie spalania oleju napędowego</vt:lpstr>
      <vt:lpstr>Wyniki i obliczenia: woda</vt:lpstr>
      <vt:lpstr>Wyniki i obliczenia: temperatura wody i masa paliwa</vt:lpstr>
      <vt:lpstr>Obliczenia: ilość energii pochłoniętej przez wodę</vt:lpstr>
      <vt:lpstr>Wnioski</vt:lpstr>
      <vt:lpstr>Literatura: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ZSM403</dc:creator>
  <cp:lastModifiedBy>chemik</cp:lastModifiedBy>
  <cp:revision>81</cp:revision>
  <dcterms:created xsi:type="dcterms:W3CDTF">2014-05-30T11:43:35Z</dcterms:created>
  <dcterms:modified xsi:type="dcterms:W3CDTF">2014-06-03T06:31:23Z</dcterms:modified>
</cp:coreProperties>
</file>